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4" r:id="rId3"/>
    <p:sldId id="259" r:id="rId4"/>
    <p:sldId id="257" r:id="rId5"/>
    <p:sldId id="265" r:id="rId6"/>
    <p:sldId id="260" r:id="rId7"/>
    <p:sldId id="261" r:id="rId8"/>
    <p:sldId id="262"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121" d="100"/>
          <a:sy n="121" d="100"/>
        </p:scale>
        <p:origin x="7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0FD91-2E7E-8349-948F-BB32C96F3949}" type="datetimeFigureOut">
              <a:rPr lang="en-US" smtClean="0"/>
              <a:t>5/14/25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FDFA9-74F1-0645-AB2E-E021CB59EDC5}" type="slidenum">
              <a:rPr lang="en-US" smtClean="0"/>
              <a:t>‹#›</a:t>
            </a:fld>
            <a:endParaRPr lang="en-US"/>
          </a:p>
        </p:txBody>
      </p:sp>
    </p:spTree>
    <p:extLst>
      <p:ext uri="{BB962C8B-B14F-4D97-AF65-F5344CB8AC3E}">
        <p14:creationId xmlns:p14="http://schemas.microsoft.com/office/powerpoint/2010/main" val="197148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DFDFA9-74F1-0645-AB2E-E021CB59EDC5}" type="slidenum">
              <a:rPr lang="en-US" smtClean="0"/>
              <a:t>7</a:t>
            </a:fld>
            <a:endParaRPr lang="en-US"/>
          </a:p>
        </p:txBody>
      </p:sp>
    </p:spTree>
    <p:extLst>
      <p:ext uri="{BB962C8B-B14F-4D97-AF65-F5344CB8AC3E}">
        <p14:creationId xmlns:p14="http://schemas.microsoft.com/office/powerpoint/2010/main" val="3334173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FF8C-BDED-EA94-ADE5-F80F43E620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A78491-BCE6-1863-5C56-C7B13193B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66D84E0-0EF6-BF29-FACD-F8E0A0BB70C6}"/>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5" name="Footer Placeholder 4">
            <a:extLst>
              <a:ext uri="{FF2B5EF4-FFF2-40B4-BE49-F238E27FC236}">
                <a16:creationId xmlns:a16="http://schemas.microsoft.com/office/drawing/2014/main" id="{F776FF2C-5578-9DAF-94A3-C26725CD6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96BF7-7D2F-3EB4-2315-EB06B0A190D7}"/>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28204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524B-9983-5A5A-48ED-3C37BEB386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5638D1-5D9F-EEA6-6833-3936D5386F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3FE5C3-CF77-35BA-6CA0-F101A4B2E8FD}"/>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5" name="Footer Placeholder 4">
            <a:extLst>
              <a:ext uri="{FF2B5EF4-FFF2-40B4-BE49-F238E27FC236}">
                <a16:creationId xmlns:a16="http://schemas.microsoft.com/office/drawing/2014/main" id="{5CF43AB5-35B4-0702-FA3D-EC964BCFF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6C14E-6488-7EF4-B351-BD0F0BC3DFF7}"/>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148705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5EAA03-B02F-B4DB-55AA-148829B51F9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01D65F-4551-C209-07AF-31E71E6C1F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277FD9-052F-FAF2-9FC7-277B32137505}"/>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5" name="Footer Placeholder 4">
            <a:extLst>
              <a:ext uri="{FF2B5EF4-FFF2-40B4-BE49-F238E27FC236}">
                <a16:creationId xmlns:a16="http://schemas.microsoft.com/office/drawing/2014/main" id="{6525F2C2-052B-F54B-3685-2E0F8CD46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14859-7856-8EF0-B037-DD6ADF2B6201}"/>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53043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9F1B-E0AE-CCF6-30EF-46DAFCC0EB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934875-0314-4A4A-9553-801502F9FA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027AEC-6BB9-2C76-B6F5-890A545446A0}"/>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5" name="Footer Placeholder 4">
            <a:extLst>
              <a:ext uri="{FF2B5EF4-FFF2-40B4-BE49-F238E27FC236}">
                <a16:creationId xmlns:a16="http://schemas.microsoft.com/office/drawing/2014/main" id="{D363445F-7F3E-CD7F-EA90-8F9519CFA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D4E84-8621-D74B-E561-AFAD2F39282C}"/>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106312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7E54-45DB-F8F5-0D45-DCE4A8CEE7E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488734-2BD6-6E23-CBE0-92F0E7DCD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64F70-0880-1D80-5405-C525A5023D88}"/>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5" name="Footer Placeholder 4">
            <a:extLst>
              <a:ext uri="{FF2B5EF4-FFF2-40B4-BE49-F238E27FC236}">
                <a16:creationId xmlns:a16="http://schemas.microsoft.com/office/drawing/2014/main" id="{1CB63425-E53B-5E6C-6084-BF8A8A8BE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9D97C-0FE7-FF1E-8FC6-0BEADB50D888}"/>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24127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57A2-EBB7-F004-2A03-DC2668031B5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F4A59FE-16EB-DC46-01DD-5357BB9EA7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CFC315B-39B0-8132-39B0-4E0C2E733D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EE2FE0-7670-5EB4-032C-B7D8A86D6F71}"/>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6" name="Footer Placeholder 5">
            <a:extLst>
              <a:ext uri="{FF2B5EF4-FFF2-40B4-BE49-F238E27FC236}">
                <a16:creationId xmlns:a16="http://schemas.microsoft.com/office/drawing/2014/main" id="{B8CAC6D9-C90C-C370-58E5-BDB72C1F4F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11A1F-C296-6E1C-6BFA-7EEFDCDE47D0}"/>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282624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903C-48F4-E446-BE3B-B4FA7CF798A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87DD9F1-F095-20E2-CECF-236B6DAF37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BEA783-D006-8AE4-1F37-67C935450A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74A9CA9-FF50-CD84-0A8D-C7615074F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15F492-1BF8-1E7A-A42E-ECB71F1C94D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916676-7DAB-D2A5-D371-6C031FD35C91}"/>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8" name="Footer Placeholder 7">
            <a:extLst>
              <a:ext uri="{FF2B5EF4-FFF2-40B4-BE49-F238E27FC236}">
                <a16:creationId xmlns:a16="http://schemas.microsoft.com/office/drawing/2014/main" id="{6E41B642-742F-49F7-1BA7-2B00C4F5FD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02287-C4C3-3F35-8A1F-AB7B71884E3A}"/>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386119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05B5-03A2-78C0-E906-86D97487AD9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468EAB-E065-F088-05F7-320CBC161099}"/>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4" name="Footer Placeholder 3">
            <a:extLst>
              <a:ext uri="{FF2B5EF4-FFF2-40B4-BE49-F238E27FC236}">
                <a16:creationId xmlns:a16="http://schemas.microsoft.com/office/drawing/2014/main" id="{65CB3E4B-B616-E3BC-80C1-FC06CE8FC0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C0BA6-17D7-AC73-EF55-E85CE41FA590}"/>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78317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026F0-E915-5587-E8DC-091E1A53C945}"/>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3" name="Footer Placeholder 2">
            <a:extLst>
              <a:ext uri="{FF2B5EF4-FFF2-40B4-BE49-F238E27FC236}">
                <a16:creationId xmlns:a16="http://schemas.microsoft.com/office/drawing/2014/main" id="{034F1BED-C5E1-3A67-B615-3914FA537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C9FCE-9ADE-B240-A47F-82734121EBC9}"/>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294841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C0A69-C1D2-5B87-C7C0-265ABC9499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345C1EA-8DEF-ABFD-D856-3FFE976AA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5844DE7-7144-08F0-D8BC-EAE585F2A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E36BB3-E056-A39C-1802-81EDBF7AB762}"/>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6" name="Footer Placeholder 5">
            <a:extLst>
              <a:ext uri="{FF2B5EF4-FFF2-40B4-BE49-F238E27FC236}">
                <a16:creationId xmlns:a16="http://schemas.microsoft.com/office/drawing/2014/main" id="{F2DD735D-C9BF-E520-0808-BB6BC426D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D5FEC8-0026-0D68-20FC-9913C4B2D09A}"/>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264456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5A3C-7FD1-E342-55CE-4627D4C154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91E179F-8A77-7E35-3A92-A914EDD8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0EDBF3-2640-5AF5-5845-0690986A8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755336-DDB4-0FF8-203E-801C60CB46CC}"/>
              </a:ext>
            </a:extLst>
          </p:cNvPr>
          <p:cNvSpPr>
            <a:spLocks noGrp="1"/>
          </p:cNvSpPr>
          <p:nvPr>
            <p:ph type="dt" sz="half" idx="10"/>
          </p:nvPr>
        </p:nvSpPr>
        <p:spPr/>
        <p:txBody>
          <a:bodyPr/>
          <a:lstStyle/>
          <a:p>
            <a:fld id="{4F1ADEE9-7560-8041-A73D-3B650FCAA4DE}" type="datetimeFigureOut">
              <a:rPr lang="en-US" smtClean="0"/>
              <a:t>5/14/25</a:t>
            </a:fld>
            <a:endParaRPr lang="en-US"/>
          </a:p>
        </p:txBody>
      </p:sp>
      <p:sp>
        <p:nvSpPr>
          <p:cNvPr id="6" name="Footer Placeholder 5">
            <a:extLst>
              <a:ext uri="{FF2B5EF4-FFF2-40B4-BE49-F238E27FC236}">
                <a16:creationId xmlns:a16="http://schemas.microsoft.com/office/drawing/2014/main" id="{E20DA99A-F4E7-D4B4-727E-206825AFF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45EFD-8058-E066-BF38-ED9451AD802A}"/>
              </a:ext>
            </a:extLst>
          </p:cNvPr>
          <p:cNvSpPr>
            <a:spLocks noGrp="1"/>
          </p:cNvSpPr>
          <p:nvPr>
            <p:ph type="sldNum" sz="quarter" idx="12"/>
          </p:nvPr>
        </p:nvSpPr>
        <p:spPr/>
        <p:txBody>
          <a:bodyPr/>
          <a:lstStyle/>
          <a:p>
            <a:fld id="{2343E0BB-01E9-7F4B-87E8-E0A835E7EE91}" type="slidenum">
              <a:rPr lang="en-US" smtClean="0"/>
              <a:t>‹#›</a:t>
            </a:fld>
            <a:endParaRPr lang="en-US"/>
          </a:p>
        </p:txBody>
      </p:sp>
    </p:spTree>
    <p:extLst>
      <p:ext uri="{BB962C8B-B14F-4D97-AF65-F5344CB8AC3E}">
        <p14:creationId xmlns:p14="http://schemas.microsoft.com/office/powerpoint/2010/main" val="342320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61CA6-325E-9F35-307D-946B5A0C0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3DC7EC9-D4E3-3FBC-CC06-96DAAFF7D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A0ABDA-C15C-72D0-3068-79F12424F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ADEE9-7560-8041-A73D-3B650FCAA4DE}" type="datetimeFigureOut">
              <a:rPr lang="en-US" smtClean="0"/>
              <a:t>5/14/25</a:t>
            </a:fld>
            <a:endParaRPr lang="en-US"/>
          </a:p>
        </p:txBody>
      </p:sp>
      <p:sp>
        <p:nvSpPr>
          <p:cNvPr id="5" name="Footer Placeholder 4">
            <a:extLst>
              <a:ext uri="{FF2B5EF4-FFF2-40B4-BE49-F238E27FC236}">
                <a16:creationId xmlns:a16="http://schemas.microsoft.com/office/drawing/2014/main" id="{F70D3738-AE87-9DCA-3AD7-6AFFAED8F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4E3-5962-A321-52E0-707C100C1C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3E0BB-01E9-7F4B-87E8-E0A835E7EE91}" type="slidenum">
              <a:rPr lang="en-US" smtClean="0"/>
              <a:t>‹#›</a:t>
            </a:fld>
            <a:endParaRPr lang="en-US"/>
          </a:p>
        </p:txBody>
      </p:sp>
    </p:spTree>
    <p:extLst>
      <p:ext uri="{BB962C8B-B14F-4D97-AF65-F5344CB8AC3E}">
        <p14:creationId xmlns:p14="http://schemas.microsoft.com/office/powerpoint/2010/main" val="96443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A2433-A2DA-D201-451A-EBE713D0E200}"/>
              </a:ext>
            </a:extLst>
          </p:cNvPr>
          <p:cNvSpPr>
            <a:spLocks noGrp="1"/>
          </p:cNvSpPr>
          <p:nvPr>
            <p:ph type="ctrTitle"/>
          </p:nvPr>
        </p:nvSpPr>
        <p:spPr>
          <a:xfrm>
            <a:off x="823442" y="921715"/>
            <a:ext cx="5163022" cy="2635993"/>
          </a:xfrm>
        </p:spPr>
        <p:txBody>
          <a:bodyPr anchor="b">
            <a:normAutofit/>
          </a:bodyPr>
          <a:lstStyle/>
          <a:p>
            <a:pPr algn="l"/>
            <a:r>
              <a:rPr lang="en-US" sz="4400" dirty="0"/>
              <a:t>Diocese of Bristol</a:t>
            </a:r>
            <a:br>
              <a:rPr lang="en-US" sz="4400" dirty="0"/>
            </a:br>
            <a:r>
              <a:rPr lang="en-US" sz="4400" dirty="0"/>
              <a:t>Mission Conference</a:t>
            </a:r>
          </a:p>
        </p:txBody>
      </p:sp>
      <p:sp>
        <p:nvSpPr>
          <p:cNvPr id="27" name="Rectangle 26">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B0051165-32A1-8B79-A0AD-A05F9F2E0AAC}"/>
              </a:ext>
            </a:extLst>
          </p:cNvPr>
          <p:cNvSpPr>
            <a:spLocks noGrp="1"/>
          </p:cNvSpPr>
          <p:nvPr>
            <p:ph type="subTitle" idx="1"/>
          </p:nvPr>
        </p:nvSpPr>
        <p:spPr>
          <a:xfrm>
            <a:off x="823442" y="4215160"/>
            <a:ext cx="4662957" cy="2185635"/>
          </a:xfrm>
        </p:spPr>
        <p:txBody>
          <a:bodyPr anchor="t">
            <a:normAutofit fontScale="92500" lnSpcReduction="10000"/>
          </a:bodyPr>
          <a:lstStyle/>
          <a:p>
            <a:pPr algn="l"/>
            <a:r>
              <a:rPr lang="en-US" sz="2600" dirty="0">
                <a:solidFill>
                  <a:srgbClr val="FFFFFF"/>
                </a:solidFill>
              </a:rPr>
              <a:t>A Short Introduction to Community </a:t>
            </a:r>
            <a:r>
              <a:rPr lang="en-US" sz="2600" dirty="0" err="1">
                <a:solidFill>
                  <a:srgbClr val="FFFFFF"/>
                </a:solidFill>
              </a:rPr>
              <a:t>Organising</a:t>
            </a:r>
            <a:endParaRPr lang="en-US" sz="2600" dirty="0">
              <a:solidFill>
                <a:srgbClr val="FFFFFF"/>
              </a:solidFill>
            </a:endParaRPr>
          </a:p>
          <a:p>
            <a:pPr algn="l"/>
            <a:r>
              <a:rPr lang="en-US" sz="2600" dirty="0">
                <a:solidFill>
                  <a:srgbClr val="FFFFFF"/>
                </a:solidFill>
              </a:rPr>
              <a:t>Alison Webster,</a:t>
            </a:r>
            <a:r>
              <a:rPr lang="en-US" sz="2200" dirty="0">
                <a:solidFill>
                  <a:srgbClr val="FFFFFF"/>
                </a:solidFill>
              </a:rPr>
              <a:t> </a:t>
            </a:r>
          </a:p>
          <a:p>
            <a:pPr algn="l"/>
            <a:r>
              <a:rPr lang="en-US" sz="2000" dirty="0">
                <a:solidFill>
                  <a:srgbClr val="FFFFFF"/>
                </a:solidFill>
              </a:rPr>
              <a:t>Mission Theologian in Residence, </a:t>
            </a:r>
          </a:p>
          <a:p>
            <a:pPr algn="l"/>
            <a:r>
              <a:rPr lang="en-US" sz="2000" dirty="0">
                <a:solidFill>
                  <a:srgbClr val="FFFFFF"/>
                </a:solidFill>
              </a:rPr>
              <a:t>Citizens UK</a:t>
            </a:r>
          </a:p>
          <a:p>
            <a:pPr algn="l"/>
            <a:r>
              <a:rPr lang="en-US" sz="2000" dirty="0">
                <a:solidFill>
                  <a:srgbClr val="FFFFFF"/>
                </a:solidFill>
              </a:rPr>
              <a:t>General Secretary, Modern Church</a:t>
            </a:r>
          </a:p>
        </p:txBody>
      </p:sp>
      <p:pic>
        <p:nvPicPr>
          <p:cNvPr id="4" name="Picture 4">
            <a:extLst>
              <a:ext uri="{FF2B5EF4-FFF2-40B4-BE49-F238E27FC236}">
                <a16:creationId xmlns:a16="http://schemas.microsoft.com/office/drawing/2014/main" id="{853F51BF-0419-7543-5C1C-1678469102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73907" y="1936337"/>
            <a:ext cx="5163022" cy="2607326"/>
          </a:xfrm>
          <a:prstGeom prst="rect">
            <a:avLst/>
          </a:prstGeom>
        </p:spPr>
      </p:pic>
      <p:sp>
        <p:nvSpPr>
          <p:cNvPr id="39" name="Rectangle 3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4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EAE3E-C542-6261-EA4B-EE750224B7EB}"/>
              </a:ext>
            </a:extLst>
          </p:cNvPr>
          <p:cNvSpPr>
            <a:spLocks noGrp="1"/>
          </p:cNvSpPr>
          <p:nvPr>
            <p:ph type="title"/>
          </p:nvPr>
        </p:nvSpPr>
        <p:spPr>
          <a:xfrm>
            <a:off x="630936" y="639520"/>
            <a:ext cx="3429000" cy="1719072"/>
          </a:xfrm>
        </p:spPr>
        <p:txBody>
          <a:bodyPr anchor="b">
            <a:normAutofit/>
          </a:bodyPr>
          <a:lstStyle/>
          <a:p>
            <a:r>
              <a:rPr lang="en-US" sz="3800" dirty="0"/>
              <a:t>Features of Community </a:t>
            </a:r>
            <a:r>
              <a:rPr lang="en-US" sz="3800" dirty="0" err="1"/>
              <a:t>Organising</a:t>
            </a:r>
            <a:endParaRPr lang="en-US" sz="3800" dirty="0"/>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1A4A42-B6D7-8550-97F1-5010EB05DC83}"/>
              </a:ext>
            </a:extLst>
          </p:cNvPr>
          <p:cNvSpPr>
            <a:spLocks noGrp="1"/>
          </p:cNvSpPr>
          <p:nvPr>
            <p:ph idx="1"/>
          </p:nvPr>
        </p:nvSpPr>
        <p:spPr>
          <a:xfrm>
            <a:off x="630936" y="2807208"/>
            <a:ext cx="3429000" cy="3410712"/>
          </a:xfrm>
        </p:spPr>
        <p:txBody>
          <a:bodyPr anchor="t">
            <a:normAutofit/>
          </a:bodyPr>
          <a:lstStyle/>
          <a:p>
            <a:pPr marL="0" indent="0">
              <a:buNone/>
            </a:pPr>
            <a:r>
              <a:rPr lang="en-GB" sz="1700" b="0" i="0" u="none" strike="noStrike">
                <a:effectLst/>
              </a:rPr>
              <a:t>We long to see a move in the direction of the five phases of community organising –</a:t>
            </a:r>
          </a:p>
          <a:p>
            <a:r>
              <a:rPr lang="en-GB" sz="1700" b="0" i="0" u="none" strike="noStrike">
                <a:effectLst/>
              </a:rPr>
              <a:t>relational culture</a:t>
            </a:r>
          </a:p>
          <a:p>
            <a:r>
              <a:rPr lang="en-GB" sz="1700" b="0" i="0" u="none" strike="noStrike">
                <a:effectLst/>
              </a:rPr>
              <a:t>triple listening (listening to God, to the congregation and to the wider community)</a:t>
            </a:r>
          </a:p>
          <a:p>
            <a:r>
              <a:rPr lang="en-GB" sz="1700" b="0" i="0" u="none" strike="noStrike">
                <a:effectLst/>
              </a:rPr>
              <a:t>bottom-up planning</a:t>
            </a:r>
          </a:p>
          <a:p>
            <a:r>
              <a:rPr lang="en-GB" sz="1700" b="0" i="0" u="none" strike="noStrike">
                <a:effectLst/>
              </a:rPr>
              <a:t>action for justice</a:t>
            </a:r>
          </a:p>
          <a:p>
            <a:r>
              <a:rPr lang="en-GB" sz="1700" b="0" i="0" u="none" strike="noStrike">
                <a:effectLst/>
              </a:rPr>
              <a:t>getting everyone a seat at the table.</a:t>
            </a:r>
            <a:endParaRPr lang="en-US" sz="1700"/>
          </a:p>
        </p:txBody>
      </p:sp>
      <p:pic>
        <p:nvPicPr>
          <p:cNvPr id="5" name="Picture 4" descr="Firemen in a huddle">
            <a:extLst>
              <a:ext uri="{FF2B5EF4-FFF2-40B4-BE49-F238E27FC236}">
                <a16:creationId xmlns:a16="http://schemas.microsoft.com/office/drawing/2014/main" id="{E72D94A7-0D14-4471-32C2-024BB2926FD1}"/>
              </a:ext>
            </a:extLst>
          </p:cNvPr>
          <p:cNvPicPr>
            <a:picLocks noChangeAspect="1"/>
          </p:cNvPicPr>
          <p:nvPr/>
        </p:nvPicPr>
        <p:blipFill>
          <a:blip r:embed="rId2"/>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3372568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4A432-D7FF-DB81-69E7-236CCA53C7A1}"/>
              </a:ext>
            </a:extLst>
          </p:cNvPr>
          <p:cNvSpPr>
            <a:spLocks noGrp="1"/>
          </p:cNvSpPr>
          <p:nvPr>
            <p:ph type="title"/>
          </p:nvPr>
        </p:nvSpPr>
        <p:spPr>
          <a:xfrm>
            <a:off x="630936" y="639520"/>
            <a:ext cx="3429000" cy="1719072"/>
          </a:xfrm>
        </p:spPr>
        <p:txBody>
          <a:bodyPr anchor="b">
            <a:normAutofit/>
          </a:bodyPr>
          <a:lstStyle/>
          <a:p>
            <a:r>
              <a:rPr lang="en-US" sz="5000" dirty="0"/>
              <a:t>CO is Relational</a:t>
            </a:r>
          </a:p>
        </p:txBody>
      </p:sp>
      <p:sp>
        <p:nvSpPr>
          <p:cNvPr id="3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6">
            <a:extLst>
              <a:ext uri="{FF2B5EF4-FFF2-40B4-BE49-F238E27FC236}">
                <a16:creationId xmlns:a16="http://schemas.microsoft.com/office/drawing/2014/main" id="{94BE67C9-65EA-2D6E-EDE6-9CF8A296E039}"/>
              </a:ext>
            </a:extLst>
          </p:cNvPr>
          <p:cNvSpPr>
            <a:spLocks noGrp="1"/>
          </p:cNvSpPr>
          <p:nvPr>
            <p:ph idx="1"/>
          </p:nvPr>
        </p:nvSpPr>
        <p:spPr>
          <a:xfrm>
            <a:off x="630936" y="2807208"/>
            <a:ext cx="3429000" cy="3410712"/>
          </a:xfrm>
        </p:spPr>
        <p:txBody>
          <a:bodyPr anchor="t">
            <a:normAutofit/>
          </a:bodyPr>
          <a:lstStyle/>
          <a:p>
            <a:r>
              <a:rPr lang="en-GB" sz="1600" dirty="0">
                <a:solidFill>
                  <a:srgbClr val="252525"/>
                </a:solidFill>
                <a:latin typeface="open-sans"/>
              </a:rPr>
              <a:t>“</a:t>
            </a:r>
            <a:r>
              <a:rPr lang="en-GB" sz="1600" b="0" i="0" dirty="0">
                <a:solidFill>
                  <a:srgbClr val="252525"/>
                </a:solidFill>
                <a:effectLst/>
                <a:latin typeface="open-sans"/>
              </a:rPr>
              <a:t>Community organising churches form dense networks of relationships, both in order to be healthy congregations where power is shared, and to take steps for justice that bring closer the ‘world as it should be’, the world God promises. Their members are citizens of heaven, but also citizens of the blessed yet flawed ‘world as it is,’ the world God </a:t>
            </a:r>
            <a:r>
              <a:rPr lang="en-GB" sz="1600" b="0" i="0">
                <a:solidFill>
                  <a:srgbClr val="252525"/>
                </a:solidFill>
                <a:effectLst/>
                <a:latin typeface="open-sans"/>
              </a:rPr>
              <a:t>loves.”</a:t>
            </a:r>
            <a:endParaRPr lang="en-GB" sz="1600" b="0" i="0" dirty="0">
              <a:solidFill>
                <a:srgbClr val="252525"/>
              </a:solidFill>
              <a:effectLst/>
              <a:latin typeface="open-sans"/>
            </a:endParaRPr>
          </a:p>
          <a:p>
            <a:r>
              <a:rPr lang="en-GB" sz="1600" dirty="0">
                <a:solidFill>
                  <a:srgbClr val="252525"/>
                </a:solidFill>
                <a:latin typeface="open-sans"/>
              </a:rPr>
              <a:t>Diocese of Chelmsford</a:t>
            </a:r>
          </a:p>
          <a:p>
            <a:r>
              <a:rPr lang="en-GB" sz="1200" dirty="0">
                <a:solidFill>
                  <a:srgbClr val="252525"/>
                </a:solidFill>
                <a:latin typeface="open-sans"/>
              </a:rPr>
              <a:t>https://</a:t>
            </a:r>
            <a:r>
              <a:rPr lang="en-GB" sz="1200" dirty="0" err="1">
                <a:solidFill>
                  <a:srgbClr val="252525"/>
                </a:solidFill>
                <a:latin typeface="open-sans"/>
              </a:rPr>
              <a:t>www.chelmsford.anglican.org</a:t>
            </a:r>
            <a:r>
              <a:rPr lang="en-GB" sz="1200" dirty="0">
                <a:solidFill>
                  <a:srgbClr val="252525"/>
                </a:solidFill>
                <a:latin typeface="open-sans"/>
              </a:rPr>
              <a:t>/support-for-ministers/community-organising</a:t>
            </a:r>
            <a:endParaRPr lang="en-US" sz="1200" dirty="0"/>
          </a:p>
        </p:txBody>
      </p:sp>
      <p:pic>
        <p:nvPicPr>
          <p:cNvPr id="23" name="Content Placeholder 22" descr="An old railway bridge in black and white">
            <a:extLst>
              <a:ext uri="{FF2B5EF4-FFF2-40B4-BE49-F238E27FC236}">
                <a16:creationId xmlns:a16="http://schemas.microsoft.com/office/drawing/2014/main" id="{6FE0BE15-B3F1-E780-6A19-69CE1697DFFC}"/>
              </a:ext>
            </a:extLst>
          </p:cNvPr>
          <p:cNvPicPr>
            <a:picLocks noChangeAspect="1"/>
          </p:cNvPicPr>
          <p:nvPr/>
        </p:nvPicPr>
        <p:blipFill>
          <a:blip r:embed="rId2"/>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421801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2B48A-80BE-B914-5198-676A7BB89B39}"/>
              </a:ext>
            </a:extLst>
          </p:cNvPr>
          <p:cNvSpPr>
            <a:spLocks noGrp="1"/>
          </p:cNvSpPr>
          <p:nvPr>
            <p:ph type="title"/>
          </p:nvPr>
        </p:nvSpPr>
        <p:spPr>
          <a:xfrm>
            <a:off x="630936" y="639520"/>
            <a:ext cx="3429000" cy="1719072"/>
          </a:xfrm>
        </p:spPr>
        <p:txBody>
          <a:bodyPr anchor="b">
            <a:normAutofit/>
          </a:bodyPr>
          <a:lstStyle/>
          <a:p>
            <a:r>
              <a:rPr lang="en-US" sz="5400" dirty="0"/>
              <a:t>The 1-2-1</a:t>
            </a:r>
          </a:p>
        </p:txBody>
      </p:sp>
      <p:sp>
        <p:nvSpPr>
          <p:cNvPr id="2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2B98DE-4DB6-416E-9D24-5611A80BD720}"/>
              </a:ext>
            </a:extLst>
          </p:cNvPr>
          <p:cNvSpPr>
            <a:spLocks noGrp="1"/>
          </p:cNvSpPr>
          <p:nvPr>
            <p:ph idx="1"/>
          </p:nvPr>
        </p:nvSpPr>
        <p:spPr>
          <a:xfrm>
            <a:off x="630936" y="2807208"/>
            <a:ext cx="3429000" cy="3410712"/>
          </a:xfrm>
        </p:spPr>
        <p:txBody>
          <a:bodyPr anchor="t">
            <a:normAutofit/>
          </a:bodyPr>
          <a:lstStyle/>
          <a:p>
            <a:r>
              <a:rPr lang="en-US" sz="3200" dirty="0"/>
              <a:t>An intentional meeting where the agenda is the other person</a:t>
            </a:r>
            <a:endParaRPr lang="en-US" sz="2400" dirty="0"/>
          </a:p>
        </p:txBody>
      </p:sp>
      <p:grpSp>
        <p:nvGrpSpPr>
          <p:cNvPr id="4" name="Group 3">
            <a:extLst>
              <a:ext uri="{FF2B5EF4-FFF2-40B4-BE49-F238E27FC236}">
                <a16:creationId xmlns:a16="http://schemas.microsoft.com/office/drawing/2014/main" id="{354965BB-3780-01DA-878B-AF1422FD540C}"/>
              </a:ext>
            </a:extLst>
          </p:cNvPr>
          <p:cNvGrpSpPr/>
          <p:nvPr/>
        </p:nvGrpSpPr>
        <p:grpSpPr>
          <a:xfrm>
            <a:off x="5074236" y="640080"/>
            <a:ext cx="6063841" cy="5577833"/>
            <a:chOff x="69011" y="0"/>
            <a:chExt cx="6378144" cy="5866765"/>
          </a:xfrm>
        </p:grpSpPr>
        <p:sp>
          <p:nvSpPr>
            <p:cNvPr id="5" name="Text Box 2">
              <a:extLst>
                <a:ext uri="{FF2B5EF4-FFF2-40B4-BE49-F238E27FC236}">
                  <a16:creationId xmlns:a16="http://schemas.microsoft.com/office/drawing/2014/main" id="{A19C493A-660E-21F7-E539-97FB193D1061}"/>
                </a:ext>
              </a:extLst>
            </p:cNvPr>
            <p:cNvSpPr txBox="1">
              <a:spLocks noChangeArrowheads="1"/>
            </p:cNvSpPr>
            <p:nvPr/>
          </p:nvSpPr>
          <p:spPr bwMode="auto">
            <a:xfrm rot="20589621">
              <a:off x="209550" y="190500"/>
              <a:ext cx="2361564" cy="5143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Relationships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EFAA644E-EEC9-BBFD-E447-73920C606171}"/>
                </a:ext>
              </a:extLst>
            </p:cNvPr>
            <p:cNvGrpSpPr/>
            <p:nvPr/>
          </p:nvGrpSpPr>
          <p:grpSpPr>
            <a:xfrm>
              <a:off x="69011" y="0"/>
              <a:ext cx="6378144" cy="5866765"/>
              <a:chOff x="69018" y="0"/>
              <a:chExt cx="6378771" cy="5866765"/>
            </a:xfrm>
          </p:grpSpPr>
          <p:sp>
            <p:nvSpPr>
              <p:cNvPr id="7" name="Text Box 3">
                <a:extLst>
                  <a:ext uri="{FF2B5EF4-FFF2-40B4-BE49-F238E27FC236}">
                    <a16:creationId xmlns:a16="http://schemas.microsoft.com/office/drawing/2014/main" id="{BD2A0E2B-3878-367F-1A6B-96357293550D}"/>
                  </a:ext>
                </a:extLst>
              </p:cNvPr>
              <p:cNvSpPr txBox="1">
                <a:spLocks noChangeArrowheads="1"/>
              </p:cNvSpPr>
              <p:nvPr/>
            </p:nvSpPr>
            <p:spPr bwMode="auto">
              <a:xfrm rot="755027">
                <a:off x="4086225" y="0"/>
                <a:ext cx="2361564" cy="5143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Institutions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5">
                <a:extLst>
                  <a:ext uri="{FF2B5EF4-FFF2-40B4-BE49-F238E27FC236}">
                    <a16:creationId xmlns:a16="http://schemas.microsoft.com/office/drawing/2014/main" id="{126A091A-9F2B-F985-AD9B-7AFF8AB80932}"/>
                  </a:ext>
                </a:extLst>
              </p:cNvPr>
              <p:cNvSpPr txBox="1">
                <a:spLocks noChangeArrowheads="1"/>
              </p:cNvSpPr>
              <p:nvPr/>
            </p:nvSpPr>
            <p:spPr bwMode="auto">
              <a:xfrm rot="514200">
                <a:off x="4819176" y="2057400"/>
                <a:ext cx="1287779" cy="5143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Fears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outdoor object&#10;&#10;Description automatically generated">
                <a:extLst>
                  <a:ext uri="{FF2B5EF4-FFF2-40B4-BE49-F238E27FC236}">
                    <a16:creationId xmlns:a16="http://schemas.microsoft.com/office/drawing/2014/main" id="{94645015-A862-559A-6A70-CC3C38B65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134" y="247650"/>
                <a:ext cx="2611816" cy="4244546"/>
              </a:xfrm>
              <a:prstGeom prst="rect">
                <a:avLst/>
              </a:prstGeom>
            </p:spPr>
          </p:pic>
          <p:sp>
            <p:nvSpPr>
              <p:cNvPr id="10" name="Text Box 7">
                <a:extLst>
                  <a:ext uri="{FF2B5EF4-FFF2-40B4-BE49-F238E27FC236}">
                    <a16:creationId xmlns:a16="http://schemas.microsoft.com/office/drawing/2014/main" id="{896485CE-1568-D36F-FD69-61B9F59AC077}"/>
                  </a:ext>
                </a:extLst>
              </p:cNvPr>
              <p:cNvSpPr txBox="1">
                <a:spLocks noChangeArrowheads="1"/>
              </p:cNvSpPr>
              <p:nvPr/>
            </p:nvSpPr>
            <p:spPr bwMode="auto">
              <a:xfrm rot="718204">
                <a:off x="4181475" y="4057650"/>
                <a:ext cx="2134870" cy="18091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Spending</a:t>
                </a:r>
                <a:endParaRPr lang="en-GB" sz="1034" kern="1200">
                  <a:solidFill>
                    <a:schemeClr val="tx1"/>
                  </a:solidFill>
                  <a:latin typeface="Calibri" panose="020F0502020204030204" pitchFamily="34" charset="0"/>
                  <a:ea typeface="+mn-ea"/>
                  <a:cs typeface="Times New Roman" panose="02020603050405020304" pitchFamily="18" charset="0"/>
                </a:endParaRPr>
              </a:p>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Time</a:t>
                </a:r>
                <a:endParaRPr lang="en-GB" sz="1034" kern="1200">
                  <a:solidFill>
                    <a:schemeClr val="tx1"/>
                  </a:solidFill>
                  <a:latin typeface="Calibri" panose="020F0502020204030204" pitchFamily="34" charset="0"/>
                  <a:ea typeface="+mn-ea"/>
                  <a:cs typeface="Times New Roman" panose="02020603050405020304" pitchFamily="18" charset="0"/>
                </a:endParaRPr>
              </a:p>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Energy</a:t>
                </a:r>
                <a:endParaRPr lang="en-GB" sz="1034" kern="1200">
                  <a:solidFill>
                    <a:schemeClr val="tx1"/>
                  </a:solidFill>
                  <a:latin typeface="Calibri" panose="020F0502020204030204" pitchFamily="34" charset="0"/>
                  <a:ea typeface="+mn-ea"/>
                  <a:cs typeface="Times New Roman" panose="02020603050405020304" pitchFamily="18" charset="0"/>
                </a:endParaRPr>
              </a:p>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Resources/Money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8">
                <a:extLst>
                  <a:ext uri="{FF2B5EF4-FFF2-40B4-BE49-F238E27FC236}">
                    <a16:creationId xmlns:a16="http://schemas.microsoft.com/office/drawing/2014/main" id="{16F47C9A-9785-3A4E-4936-DBF519C8DE8D}"/>
                  </a:ext>
                </a:extLst>
              </p:cNvPr>
              <p:cNvSpPr txBox="1">
                <a:spLocks noChangeArrowheads="1"/>
              </p:cNvSpPr>
              <p:nvPr/>
            </p:nvSpPr>
            <p:spPr bwMode="auto">
              <a:xfrm rot="20840259">
                <a:off x="123813" y="4314825"/>
                <a:ext cx="2360929" cy="5143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Defining Moments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9">
                <a:extLst>
                  <a:ext uri="{FF2B5EF4-FFF2-40B4-BE49-F238E27FC236}">
                    <a16:creationId xmlns:a16="http://schemas.microsoft.com/office/drawing/2014/main" id="{83E04BB9-2911-B98F-A573-25282BE76EE0}"/>
                  </a:ext>
                </a:extLst>
              </p:cNvPr>
              <p:cNvSpPr txBox="1">
                <a:spLocks noChangeArrowheads="1"/>
              </p:cNvSpPr>
              <p:nvPr/>
            </p:nvSpPr>
            <p:spPr bwMode="auto">
              <a:xfrm rot="21145980">
                <a:off x="69018" y="2391854"/>
                <a:ext cx="2150744" cy="5143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defTabSz="859536">
                  <a:lnSpc>
                    <a:spcPct val="115000"/>
                  </a:lnSpc>
                  <a:spcAft>
                    <a:spcPts val="940"/>
                  </a:spcAft>
                </a:pPr>
                <a:r>
                  <a:rPr lang="en-GB" sz="1504" b="1" kern="1200">
                    <a:solidFill>
                      <a:schemeClr val="tx1"/>
                    </a:solidFill>
                    <a:latin typeface="Century Gothic" panose="020B0502020202020204" pitchFamily="34" charset="0"/>
                    <a:ea typeface="+mn-ea"/>
                    <a:cs typeface="Times New Roman" panose="02020603050405020304" pitchFamily="18" charset="0"/>
                  </a:rPr>
                  <a:t>Hopes and Passions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4053130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5E2631-C3B3-2A04-9DB2-026C1379EAD8}"/>
              </a:ext>
            </a:extLst>
          </p:cNvPr>
          <p:cNvSpPr>
            <a:spLocks noGrp="1"/>
          </p:cNvSpPr>
          <p:nvPr>
            <p:ph type="title"/>
          </p:nvPr>
        </p:nvSpPr>
        <p:spPr>
          <a:xfrm>
            <a:off x="640080" y="325369"/>
            <a:ext cx="4368602" cy="1956841"/>
          </a:xfrm>
        </p:spPr>
        <p:txBody>
          <a:bodyPr anchor="b">
            <a:normAutofit/>
          </a:bodyPr>
          <a:lstStyle/>
          <a:p>
            <a:r>
              <a:rPr lang="en-US" sz="5400"/>
              <a:t>CO is Broadbased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90EFB3-6414-C486-E412-3157C26D1320}"/>
              </a:ext>
            </a:extLst>
          </p:cNvPr>
          <p:cNvSpPr>
            <a:spLocks noGrp="1"/>
          </p:cNvSpPr>
          <p:nvPr>
            <p:ph idx="1"/>
          </p:nvPr>
        </p:nvSpPr>
        <p:spPr>
          <a:xfrm>
            <a:off x="640080" y="2872899"/>
            <a:ext cx="4243589" cy="3320668"/>
          </a:xfrm>
        </p:spPr>
        <p:txBody>
          <a:bodyPr>
            <a:normAutofit/>
          </a:bodyPr>
          <a:lstStyle/>
          <a:p>
            <a:r>
              <a:rPr lang="en-US" sz="2000"/>
              <a:t>Broadbased alliances are just that. Broadbased. On becoming part of an alliance, a church will be mixing with a diverse range of people of all ages, many faiths, and those driven by many motivations. Building common self-interest and working for change together will mean connecting with new people and encountering many different differences! </a:t>
            </a:r>
          </a:p>
          <a:p>
            <a:endParaRPr lang="en-US" sz="2000"/>
          </a:p>
        </p:txBody>
      </p:sp>
      <p:pic>
        <p:nvPicPr>
          <p:cNvPr id="4" name="Picture 3" descr="Colourful scribbles">
            <a:extLst>
              <a:ext uri="{FF2B5EF4-FFF2-40B4-BE49-F238E27FC236}">
                <a16:creationId xmlns:a16="http://schemas.microsoft.com/office/drawing/2014/main" id="{2D76CED4-194F-80B9-E4E9-36ACD0F76095}"/>
              </a:ext>
            </a:extLst>
          </p:cNvPr>
          <p:cNvPicPr>
            <a:picLocks noChangeAspect="1"/>
          </p:cNvPicPr>
          <p:nvPr/>
        </p:nvPicPr>
        <p:blipFill rotWithShape="1">
          <a:blip r:embed="rId2"/>
          <a:srcRect l="2625" r="304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868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F04A6-1577-7CB7-300B-A4C385B411CE}"/>
              </a:ext>
            </a:extLst>
          </p:cNvPr>
          <p:cNvSpPr>
            <a:spLocks noGrp="1"/>
          </p:cNvSpPr>
          <p:nvPr>
            <p:ph type="title"/>
          </p:nvPr>
        </p:nvSpPr>
        <p:spPr>
          <a:xfrm>
            <a:off x="630936" y="639520"/>
            <a:ext cx="3429000" cy="1719072"/>
          </a:xfrm>
        </p:spPr>
        <p:txBody>
          <a:bodyPr anchor="b">
            <a:normAutofit/>
          </a:bodyPr>
          <a:lstStyle/>
          <a:p>
            <a:r>
              <a:rPr lang="en-US" sz="4600"/>
              <a:t>Being Real About Power</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6F47715-770E-B62A-8A44-ED4E0F7BF56E}"/>
              </a:ext>
            </a:extLst>
          </p:cNvPr>
          <p:cNvSpPr>
            <a:spLocks noGrp="1"/>
          </p:cNvSpPr>
          <p:nvPr>
            <p:ph idx="1"/>
          </p:nvPr>
        </p:nvSpPr>
        <p:spPr>
          <a:xfrm>
            <a:off x="630936" y="2807208"/>
            <a:ext cx="3429000" cy="3410712"/>
          </a:xfrm>
        </p:spPr>
        <p:txBody>
          <a:bodyPr anchor="t">
            <a:normAutofit/>
          </a:bodyPr>
          <a:lstStyle/>
          <a:p>
            <a:r>
              <a:rPr lang="en-US" sz="2200" dirty="0"/>
              <a:t>Power is the ability to act</a:t>
            </a:r>
          </a:p>
          <a:p>
            <a:r>
              <a:rPr lang="en-US" sz="2200" dirty="0"/>
              <a:t>It is not ‘zero-sum’ but can be built, through….</a:t>
            </a:r>
          </a:p>
        </p:txBody>
      </p:sp>
      <p:pic>
        <p:nvPicPr>
          <p:cNvPr id="5" name="Content Placeholder 4" descr="Five bulbs and one of them is glowing">
            <a:extLst>
              <a:ext uri="{FF2B5EF4-FFF2-40B4-BE49-F238E27FC236}">
                <a16:creationId xmlns:a16="http://schemas.microsoft.com/office/drawing/2014/main" id="{F1E8A42D-77C6-109B-B97F-123BD2A4B63C}"/>
              </a:ext>
            </a:extLst>
          </p:cNvPr>
          <p:cNvPicPr>
            <a:picLocks noChangeAspect="1"/>
          </p:cNvPicPr>
          <p:nvPr/>
        </p:nvPicPr>
        <p:blipFill>
          <a:blip r:embed="rId2"/>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14432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C7C2A-4642-11A4-8647-8FB9BE416974}"/>
              </a:ext>
            </a:extLst>
          </p:cNvPr>
          <p:cNvSpPr>
            <a:spLocks noGrp="1"/>
          </p:cNvSpPr>
          <p:nvPr>
            <p:ph type="title"/>
          </p:nvPr>
        </p:nvSpPr>
        <p:spPr>
          <a:xfrm>
            <a:off x="640080" y="325369"/>
            <a:ext cx="4368602" cy="1956841"/>
          </a:xfrm>
        </p:spPr>
        <p:txBody>
          <a:bodyPr anchor="b">
            <a:normAutofit/>
          </a:bodyPr>
          <a:lstStyle/>
          <a:p>
            <a:r>
              <a:rPr lang="en-US" sz="5400"/>
              <a:t>Organised People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AA67734-2FCF-1416-0840-5DDBC99A0B2F}"/>
              </a:ext>
            </a:extLst>
          </p:cNvPr>
          <p:cNvSpPr>
            <a:spLocks noGrp="1"/>
          </p:cNvSpPr>
          <p:nvPr>
            <p:ph idx="1"/>
          </p:nvPr>
        </p:nvSpPr>
        <p:spPr>
          <a:xfrm>
            <a:off x="640080" y="2872899"/>
            <a:ext cx="4243589" cy="3320668"/>
          </a:xfrm>
        </p:spPr>
        <p:txBody>
          <a:bodyPr>
            <a:normAutofit/>
          </a:bodyPr>
          <a:lstStyle/>
          <a:p>
            <a:r>
              <a:rPr lang="en-US" sz="1900"/>
              <a:t>Numbers and turnout are important in any action</a:t>
            </a:r>
          </a:p>
          <a:p>
            <a:r>
              <a:rPr lang="en-US" sz="1900"/>
              <a:t>People come before programme</a:t>
            </a:r>
          </a:p>
          <a:p>
            <a:r>
              <a:rPr lang="en-US" sz="1900"/>
              <a:t>Relationships between people are constantly being built and nurtured. People are not gathered around one campaign only</a:t>
            </a:r>
          </a:p>
          <a:p>
            <a:r>
              <a:rPr lang="en-US" sz="1900"/>
              <a:t>Leaders are developed from those closest to the issues, who are trained to tell their own story in public settings</a:t>
            </a:r>
          </a:p>
        </p:txBody>
      </p:sp>
      <p:pic>
        <p:nvPicPr>
          <p:cNvPr id="7" name="Picture 6" descr="Crowd of people">
            <a:extLst>
              <a:ext uri="{FF2B5EF4-FFF2-40B4-BE49-F238E27FC236}">
                <a16:creationId xmlns:a16="http://schemas.microsoft.com/office/drawing/2014/main" id="{9812A7D8-52F7-CE7D-67CC-AB42D0D85EDB}"/>
              </a:ext>
            </a:extLst>
          </p:cNvPr>
          <p:cNvPicPr>
            <a:picLocks noChangeAspect="1"/>
          </p:cNvPicPr>
          <p:nvPr/>
        </p:nvPicPr>
        <p:blipFill rotWithShape="1">
          <a:blip r:embed="rId3"/>
          <a:srcRect l="26853" r="260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11793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9E536-C176-2AD3-D2BD-5908ACA53863}"/>
              </a:ext>
            </a:extLst>
          </p:cNvPr>
          <p:cNvSpPr>
            <a:spLocks noGrp="1"/>
          </p:cNvSpPr>
          <p:nvPr>
            <p:ph type="title"/>
          </p:nvPr>
        </p:nvSpPr>
        <p:spPr>
          <a:xfrm>
            <a:off x="630936" y="639520"/>
            <a:ext cx="3429000" cy="1719072"/>
          </a:xfrm>
        </p:spPr>
        <p:txBody>
          <a:bodyPr anchor="b">
            <a:normAutofit/>
          </a:bodyPr>
          <a:lstStyle/>
          <a:p>
            <a:r>
              <a:rPr lang="en-US" sz="5400"/>
              <a:t>Organised Money</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3E8E3BD-1DF4-9210-E58A-78B6A1EBDA8C}"/>
              </a:ext>
            </a:extLst>
          </p:cNvPr>
          <p:cNvSpPr>
            <a:spLocks noGrp="1"/>
          </p:cNvSpPr>
          <p:nvPr>
            <p:ph idx="1"/>
          </p:nvPr>
        </p:nvSpPr>
        <p:spPr>
          <a:xfrm>
            <a:off x="630936" y="2807208"/>
            <a:ext cx="3429000" cy="3410712"/>
          </a:xfrm>
        </p:spPr>
        <p:txBody>
          <a:bodyPr anchor="t">
            <a:normAutofit/>
          </a:bodyPr>
          <a:lstStyle/>
          <a:p>
            <a:r>
              <a:rPr lang="en-US" sz="2200" dirty="0"/>
              <a:t>Member institutions pay dues, which gives independence from the agencies from which change may be required.</a:t>
            </a:r>
          </a:p>
        </p:txBody>
      </p:sp>
      <p:pic>
        <p:nvPicPr>
          <p:cNvPr id="5" name="Content Placeholder 4" descr="Jars of coins">
            <a:extLst>
              <a:ext uri="{FF2B5EF4-FFF2-40B4-BE49-F238E27FC236}">
                <a16:creationId xmlns:a16="http://schemas.microsoft.com/office/drawing/2014/main" id="{1DCDEA37-EE92-FDE8-CF1E-3F5BCBEF9C00}"/>
              </a:ext>
            </a:extLst>
          </p:cNvPr>
          <p:cNvPicPr>
            <a:picLocks noChangeAspect="1"/>
          </p:cNvPicPr>
          <p:nvPr/>
        </p:nvPicPr>
        <p:blipFill>
          <a:blip r:embed="rId2"/>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142597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0E505-BC53-9B8B-0354-44B35EAF38CB}"/>
              </a:ext>
            </a:extLst>
          </p:cNvPr>
          <p:cNvSpPr>
            <a:spLocks noGrp="1"/>
          </p:cNvSpPr>
          <p:nvPr>
            <p:ph type="title"/>
          </p:nvPr>
        </p:nvSpPr>
        <p:spPr>
          <a:xfrm>
            <a:off x="630936" y="639520"/>
            <a:ext cx="3429000" cy="1719072"/>
          </a:xfrm>
        </p:spPr>
        <p:txBody>
          <a:bodyPr anchor="b">
            <a:normAutofit/>
          </a:bodyPr>
          <a:lstStyle/>
          <a:p>
            <a:r>
              <a:rPr lang="en-US" sz="3800"/>
              <a:t>Community Organising is a Spiritual Practice</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737EF459-0F8F-2C40-0AC9-931A3876AF70}"/>
              </a:ext>
            </a:extLst>
          </p:cNvPr>
          <p:cNvSpPr>
            <a:spLocks noGrp="1"/>
          </p:cNvSpPr>
          <p:nvPr>
            <p:ph idx="1"/>
          </p:nvPr>
        </p:nvSpPr>
        <p:spPr>
          <a:xfrm>
            <a:off x="630936" y="2807208"/>
            <a:ext cx="3429000" cy="3410712"/>
          </a:xfrm>
        </p:spPr>
        <p:txBody>
          <a:bodyPr anchor="t">
            <a:normAutofit lnSpcReduction="10000"/>
          </a:bodyPr>
          <a:lstStyle/>
          <a:p>
            <a:r>
              <a:rPr lang="en-US" sz="2200" dirty="0"/>
              <a:t>Contemplation and action</a:t>
            </a:r>
          </a:p>
          <a:p>
            <a:r>
              <a:rPr lang="en-US" sz="2200" dirty="0"/>
              <a:t>Prayer </a:t>
            </a:r>
          </a:p>
          <a:p>
            <a:r>
              <a:rPr lang="en-US" sz="2200" dirty="0"/>
              <a:t>Symbolic acts</a:t>
            </a:r>
          </a:p>
          <a:p>
            <a:r>
              <a:rPr lang="en-US" sz="2200" dirty="0"/>
              <a:t>Vocation</a:t>
            </a:r>
          </a:p>
          <a:p>
            <a:r>
              <a:rPr lang="en-US" sz="2200" dirty="0"/>
              <a:t>Discipleship</a:t>
            </a:r>
          </a:p>
          <a:p>
            <a:r>
              <a:rPr lang="en-US" sz="2200" dirty="0"/>
              <a:t>Spiritual journeying and growth</a:t>
            </a:r>
          </a:p>
          <a:p>
            <a:r>
              <a:rPr lang="en-US" sz="2200" dirty="0"/>
              <a:t>Passion for the common good</a:t>
            </a:r>
          </a:p>
        </p:txBody>
      </p:sp>
      <p:pic>
        <p:nvPicPr>
          <p:cNvPr id="5" name="Content Placeholder 4" descr="Black and white spiralling staircase">
            <a:extLst>
              <a:ext uri="{FF2B5EF4-FFF2-40B4-BE49-F238E27FC236}">
                <a16:creationId xmlns:a16="http://schemas.microsoft.com/office/drawing/2014/main" id="{F9C91587-341F-F0BD-7A8A-563E7F636DA2}"/>
              </a:ext>
            </a:extLst>
          </p:cNvPr>
          <p:cNvPicPr>
            <a:picLocks noChangeAspect="1"/>
          </p:cNvPicPr>
          <p:nvPr/>
        </p:nvPicPr>
        <p:blipFill>
          <a:blip r:embed="rId2"/>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3304161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6635D0FF886547A37CFE1DEA53A63F" ma:contentTypeVersion="18" ma:contentTypeDescription="Create a new document." ma:contentTypeScope="" ma:versionID="f9492d3c450579904e7fe210620bddfa">
  <xsd:schema xmlns:xsd="http://www.w3.org/2001/XMLSchema" xmlns:xs="http://www.w3.org/2001/XMLSchema" xmlns:p="http://schemas.microsoft.com/office/2006/metadata/properties" xmlns:ns2="ca4beddf-4eb9-4120-a0d9-57b1e45fd5ed" xmlns:ns3="f4d18122-eaa1-4c7e-8903-d1e0c9a66a6a" targetNamespace="http://schemas.microsoft.com/office/2006/metadata/properties" ma:root="true" ma:fieldsID="ed9892b92cb3a90c5292b3956514ea44" ns2:_="" ns3:_="">
    <xsd:import namespace="ca4beddf-4eb9-4120-a0d9-57b1e45fd5ed"/>
    <xsd:import namespace="f4d18122-eaa1-4c7e-8903-d1e0c9a66a6a"/>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Place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beddf-4eb9-4120-a0d9-57b1e45fd5e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820fb56-a81a-423d-902e-a779af64cb36"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Placed" ma:index="24" nillable="true" ma:displayName="Placed" ma:default="Placed" ma:description="Placed" ma:format="Dropdown" ma:internalName="Placed">
      <xsd:simpleType>
        <xsd:restriction base="dms:Text">
          <xsd:maxLength value="255"/>
        </xsd:restriction>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18122-eaa1-4c7e-8903-d1e0c9a66a6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998f095-6081-400b-94eb-c6ce90bdb3ae}" ma:internalName="TaxCatchAll" ma:showField="CatchAllData" ma:web="f4d18122-eaa1-4c7e-8903-d1e0c9a66a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laced xmlns="ca4beddf-4eb9-4120-a0d9-57b1e45fd5ed">Placed</Placed>
    <lcf76f155ced4ddcb4097134ff3c332f xmlns="ca4beddf-4eb9-4120-a0d9-57b1e45fd5ed">
      <Terms xmlns="http://schemas.microsoft.com/office/infopath/2007/PartnerControls"/>
    </lcf76f155ced4ddcb4097134ff3c332f>
    <MigrationWizIdPermissions xmlns="ca4beddf-4eb9-4120-a0d9-57b1e45fd5ed" xsi:nil="true"/>
    <MigrationWizIdVersion xmlns="ca4beddf-4eb9-4120-a0d9-57b1e45fd5ed" xsi:nil="true"/>
    <TaxCatchAll xmlns="f4d18122-eaa1-4c7e-8903-d1e0c9a66a6a" xsi:nil="true"/>
    <MigrationWizId xmlns="ca4beddf-4eb9-4120-a0d9-57b1e45fd5ed" xsi:nil="true"/>
    <lcf76f155ced4ddcb4097134ff3c332f0 xmlns="ca4beddf-4eb9-4120-a0d9-57b1e45fd5ed" xsi:nil="true"/>
  </documentManagement>
</p:properties>
</file>

<file path=customXml/itemProps1.xml><?xml version="1.0" encoding="utf-8"?>
<ds:datastoreItem xmlns:ds="http://schemas.openxmlformats.org/officeDocument/2006/customXml" ds:itemID="{1332266D-CA50-4338-BEC6-C7B35F08C1A2}"/>
</file>

<file path=customXml/itemProps2.xml><?xml version="1.0" encoding="utf-8"?>
<ds:datastoreItem xmlns:ds="http://schemas.openxmlformats.org/officeDocument/2006/customXml" ds:itemID="{F537F624-1AB0-4329-A1EB-3E0B9FF5EB37}"/>
</file>

<file path=customXml/itemProps3.xml><?xml version="1.0" encoding="utf-8"?>
<ds:datastoreItem xmlns:ds="http://schemas.openxmlformats.org/officeDocument/2006/customXml" ds:itemID="{08926ADD-EE78-48AD-B7F1-A5B4A443A194}"/>
</file>

<file path=docProps/app.xml><?xml version="1.0" encoding="utf-8"?>
<Properties xmlns="http://schemas.openxmlformats.org/officeDocument/2006/extended-properties" xmlns:vt="http://schemas.openxmlformats.org/officeDocument/2006/docPropsVTypes">
  <TotalTime>72</TotalTime>
  <Words>377</Words>
  <Application>Microsoft Macintosh PowerPoint</Application>
  <PresentationFormat>Widescreen</PresentationFormat>
  <Paragraphs>49</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Century Gothic</vt:lpstr>
      <vt:lpstr>open-sans</vt:lpstr>
      <vt:lpstr>Office Theme</vt:lpstr>
      <vt:lpstr>Diocese of Bristol Mission Conference</vt:lpstr>
      <vt:lpstr>Features of Community Organising</vt:lpstr>
      <vt:lpstr>CO is Relational</vt:lpstr>
      <vt:lpstr>The 1-2-1</vt:lpstr>
      <vt:lpstr>CO is Broadbased</vt:lpstr>
      <vt:lpstr>Being Real About Power</vt:lpstr>
      <vt:lpstr>Organised People</vt:lpstr>
      <vt:lpstr>Organised Money</vt:lpstr>
      <vt:lpstr>Community Organising is a Spiritual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Iona Community Plenary</dc:title>
  <dc:creator>Alison Webster</dc:creator>
  <cp:lastModifiedBy>Alison Webster</cp:lastModifiedBy>
  <cp:revision>6</cp:revision>
  <dcterms:created xsi:type="dcterms:W3CDTF">2023-12-07T15:58:48Z</dcterms:created>
  <dcterms:modified xsi:type="dcterms:W3CDTF">2025-05-14T11:30:34Z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0x010100016635D0FF886547A37CFE1DEA53A63F</vt:lpwstr>
  </property>
</Properties>
</file>