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59" r:id="rId6"/>
    <p:sldId id="260" r:id="rId7"/>
    <p:sldId id="258"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95" d="100"/>
          <a:sy n="95" d="100"/>
        </p:scale>
        <p:origin x="4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Harris" userId="ca60b279-d5c3-4037-8d16-58fcbd1f126f" providerId="ADAL" clId="{E8405AF2-7D11-4AEF-92E9-34BF54E6746A}"/>
    <pc:docChg chg="delSld">
      <pc:chgData name="Laura Harris" userId="ca60b279-d5c3-4037-8d16-58fcbd1f126f" providerId="ADAL" clId="{E8405AF2-7D11-4AEF-92E9-34BF54E6746A}" dt="2022-10-14T13:29:56.062" v="0" actId="47"/>
      <pc:docMkLst>
        <pc:docMk/>
      </pc:docMkLst>
      <pc:sldChg chg="del">
        <pc:chgData name="Laura Harris" userId="ca60b279-d5c3-4037-8d16-58fcbd1f126f" providerId="ADAL" clId="{E8405AF2-7D11-4AEF-92E9-34BF54E6746A}" dt="2022-10-14T13:29:56.062" v="0" actId="47"/>
        <pc:sldMkLst>
          <pc:docMk/>
          <pc:sldMk cId="315177099"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854E-FE49-5B7B-3201-15724FB6D9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2099D7-D00A-2C75-2AA7-A76D2CC09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167CA8-554A-ADC5-DE1C-C4C0A0634D1D}"/>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5" name="Footer Placeholder 4">
            <a:extLst>
              <a:ext uri="{FF2B5EF4-FFF2-40B4-BE49-F238E27FC236}">
                <a16:creationId xmlns:a16="http://schemas.microsoft.com/office/drawing/2014/main" id="{4FB87E88-9555-9EBD-B95A-0CC79ED30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D2D38-9894-C2BA-E219-CF68E59FF793}"/>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264240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B608-F7E9-8D49-F45C-9A0D4099E7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245628-84C6-6C1E-B4B4-A8503B2EE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36082B-D7B2-694C-439A-237B21C5533D}"/>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5" name="Footer Placeholder 4">
            <a:extLst>
              <a:ext uri="{FF2B5EF4-FFF2-40B4-BE49-F238E27FC236}">
                <a16:creationId xmlns:a16="http://schemas.microsoft.com/office/drawing/2014/main" id="{537D381C-DB73-18EC-8BBF-5EF4C38016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8E454E-E90D-B45C-C10E-FD4E0348C69C}"/>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25886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ED9AC-FF11-08FB-8AC6-5A9A2BC4CC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D02636-111B-212B-034E-67D063D5D9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42982-B483-2438-3001-3B1863355763}"/>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5" name="Footer Placeholder 4">
            <a:extLst>
              <a:ext uri="{FF2B5EF4-FFF2-40B4-BE49-F238E27FC236}">
                <a16:creationId xmlns:a16="http://schemas.microsoft.com/office/drawing/2014/main" id="{E3C03966-5A1F-CFCA-BFE2-5AB20C73A5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6F1BCC-24A1-E4D9-3C27-407F8DA8C999}"/>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274981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03741-E268-959B-7F58-13A1F574E6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18939B-E880-8951-C400-2EA10D744B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818B03-A4CB-B86A-A43B-4F508BDAFD92}"/>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5" name="Footer Placeholder 4">
            <a:extLst>
              <a:ext uri="{FF2B5EF4-FFF2-40B4-BE49-F238E27FC236}">
                <a16:creationId xmlns:a16="http://schemas.microsoft.com/office/drawing/2014/main" id="{3D6536B1-DE52-C995-6AED-803354048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93A633-1B58-83EC-82FB-EFE814201EEC}"/>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145625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FEB2-0B04-CFEE-31F5-6504BFCE8B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82B6E1-9C71-56AB-18A5-3A3CB7C1C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35D339-DA08-724D-1593-D2521AE99F8B}"/>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5" name="Footer Placeholder 4">
            <a:extLst>
              <a:ext uri="{FF2B5EF4-FFF2-40B4-BE49-F238E27FC236}">
                <a16:creationId xmlns:a16="http://schemas.microsoft.com/office/drawing/2014/main" id="{15040A46-F745-7159-2D87-F82753927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529D22-D473-DA4A-9144-7B0CCC071A1B}"/>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111407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F677-258C-1133-1032-614DCD3233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8816DF-8360-D919-FB7F-D31B5BC502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7AC967-F3A2-BEE3-B959-1283678DC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D7D49E-B63F-2044-0D61-C08B39EC61E5}"/>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6" name="Footer Placeholder 5">
            <a:extLst>
              <a:ext uri="{FF2B5EF4-FFF2-40B4-BE49-F238E27FC236}">
                <a16:creationId xmlns:a16="http://schemas.microsoft.com/office/drawing/2014/main" id="{8FF93DA0-6068-350C-783B-5504F539FB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78B9BE-A593-6B2A-B38B-69C1C145E323}"/>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97139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F79E-8E6B-6C9B-3178-B0DB4537EC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FF477F-5785-1956-59D3-3EE855DC0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DC4CFF-D73A-ED88-E4AD-F8F5F2ECC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296A59-7270-3749-E822-BE86343D8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53F8C-D531-54D1-8370-91741BFA31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B0B08F-2934-9D47-82A1-417B91BFF454}"/>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8" name="Footer Placeholder 7">
            <a:extLst>
              <a:ext uri="{FF2B5EF4-FFF2-40B4-BE49-F238E27FC236}">
                <a16:creationId xmlns:a16="http://schemas.microsoft.com/office/drawing/2014/main" id="{356C7A89-7E0C-F5B5-6FEF-B106B855A4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2B7D8C-5153-561B-4750-337F7E1FAED9}"/>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78920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2662-EC0A-1605-0D97-9BA973C45B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108FAB-BEF9-542B-459E-D07CADFD9A6A}"/>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4" name="Footer Placeholder 3">
            <a:extLst>
              <a:ext uri="{FF2B5EF4-FFF2-40B4-BE49-F238E27FC236}">
                <a16:creationId xmlns:a16="http://schemas.microsoft.com/office/drawing/2014/main" id="{8D027C0A-0419-3A8A-41B9-59172823CA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561877-8B97-2B85-4335-533D99DFF980}"/>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68003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C5366-F5A9-5E78-7099-5D5149088D10}"/>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3" name="Footer Placeholder 2">
            <a:extLst>
              <a:ext uri="{FF2B5EF4-FFF2-40B4-BE49-F238E27FC236}">
                <a16:creationId xmlns:a16="http://schemas.microsoft.com/office/drawing/2014/main" id="{31ACD289-FD8D-AAB0-2FD9-C6BED2134B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B05BCD-54E1-329D-BE76-3DBF642B7EB1}"/>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38358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EBCE-8151-F3C1-210A-D2BB700063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E23DEE-6D19-047B-3FA4-B99B1FA276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824DA8-98DF-063E-52CD-DAEBEC9C8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3836F-35D4-7A54-671D-2F8F0780C2CE}"/>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6" name="Footer Placeholder 5">
            <a:extLst>
              <a:ext uri="{FF2B5EF4-FFF2-40B4-BE49-F238E27FC236}">
                <a16:creationId xmlns:a16="http://schemas.microsoft.com/office/drawing/2014/main" id="{2111339D-25A6-2A6F-AC12-8603C95A9E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D32A47-376F-C3D9-14A6-E4889AFF24EC}"/>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2033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601D-1EAD-26A0-4630-DBBC7E4B5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8F9B85-F402-B871-D555-D6F251458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D1F899-E02C-5CFE-5137-0EED7C770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AB381-FBD3-A6E5-6CA5-39060AFC8E81}"/>
              </a:ext>
            </a:extLst>
          </p:cNvPr>
          <p:cNvSpPr>
            <a:spLocks noGrp="1"/>
          </p:cNvSpPr>
          <p:nvPr>
            <p:ph type="dt" sz="half" idx="10"/>
          </p:nvPr>
        </p:nvSpPr>
        <p:spPr/>
        <p:txBody>
          <a:bodyPr/>
          <a:lstStyle/>
          <a:p>
            <a:fld id="{498CD580-3496-42D3-A384-82ACF49D4EDD}" type="datetimeFigureOut">
              <a:rPr lang="en-GB" smtClean="0"/>
              <a:t>14/10/2022</a:t>
            </a:fld>
            <a:endParaRPr lang="en-GB"/>
          </a:p>
        </p:txBody>
      </p:sp>
      <p:sp>
        <p:nvSpPr>
          <p:cNvPr id="6" name="Footer Placeholder 5">
            <a:extLst>
              <a:ext uri="{FF2B5EF4-FFF2-40B4-BE49-F238E27FC236}">
                <a16:creationId xmlns:a16="http://schemas.microsoft.com/office/drawing/2014/main" id="{7D122272-B4C0-5BBE-994D-791CF8D7B3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EF90D7-2101-2ABB-2DDE-556187304FE2}"/>
              </a:ext>
            </a:extLst>
          </p:cNvPr>
          <p:cNvSpPr>
            <a:spLocks noGrp="1"/>
          </p:cNvSpPr>
          <p:nvPr>
            <p:ph type="sldNum" sz="quarter" idx="12"/>
          </p:nvPr>
        </p:nvSpPr>
        <p:spPr/>
        <p:txBody>
          <a:bodyPr/>
          <a:lstStyle/>
          <a:p>
            <a:fld id="{7475B61F-7F17-4F8A-9612-3BFC0413AB0F}" type="slidenum">
              <a:rPr lang="en-GB" smtClean="0"/>
              <a:t>‹#›</a:t>
            </a:fld>
            <a:endParaRPr lang="en-GB"/>
          </a:p>
        </p:txBody>
      </p:sp>
    </p:spTree>
    <p:extLst>
      <p:ext uri="{BB962C8B-B14F-4D97-AF65-F5344CB8AC3E}">
        <p14:creationId xmlns:p14="http://schemas.microsoft.com/office/powerpoint/2010/main" val="224871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CA119-D085-46B0-B446-739874FD25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C793BB-C011-0393-9ED2-007BBDB24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4EA842-2101-BBAA-4EF4-C521D63C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CD580-3496-42D3-A384-82ACF49D4EDD}" type="datetimeFigureOut">
              <a:rPr lang="en-GB" smtClean="0"/>
              <a:t>14/10/2022</a:t>
            </a:fld>
            <a:endParaRPr lang="en-GB"/>
          </a:p>
        </p:txBody>
      </p:sp>
      <p:sp>
        <p:nvSpPr>
          <p:cNvPr id="5" name="Footer Placeholder 4">
            <a:extLst>
              <a:ext uri="{FF2B5EF4-FFF2-40B4-BE49-F238E27FC236}">
                <a16:creationId xmlns:a16="http://schemas.microsoft.com/office/drawing/2014/main" id="{D9D3D5E7-4E15-2C6E-CB79-5ECB269D0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345C2A-18EE-BD44-4F87-BC36597A8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5B61F-7F17-4F8A-9612-3BFC0413AB0F}" type="slidenum">
              <a:rPr lang="en-GB" smtClean="0"/>
              <a:t>‹#›</a:t>
            </a:fld>
            <a:endParaRPr lang="en-GB"/>
          </a:p>
        </p:txBody>
      </p:sp>
    </p:spTree>
    <p:extLst>
      <p:ext uri="{BB962C8B-B14F-4D97-AF65-F5344CB8AC3E}">
        <p14:creationId xmlns:p14="http://schemas.microsoft.com/office/powerpoint/2010/main" val="4200749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ura.harris@bristoldiocese.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lucy.swift@childofhopeuganda.org" TargetMode="External"/><Relationship Id="rId1" Type="http://schemas.openxmlformats.org/officeDocument/2006/relationships/slideLayout" Target="../slideLayouts/slideLayout2.xml"/><Relationship Id="rId5" Type="http://schemas.openxmlformats.org/officeDocument/2006/relationships/hyperlink" Target="https://www.childofhopeuganda.org/what-we-do/education/our-school"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gbr01.safelinks.protection.outlook.com/?url=https%3A%2F%2Fyoutu.be%2FzSGUKW7he30&amp;data=05%7C01%7CLaura.Harris%40bristoldiocese.org%7C0c26b495f86d47e8239508da9ec28ace%7Cf8c358527f41448ba8a1cc11796cead8%7C0%7C0%7C637996856060565593%7CUnknown%7CTWFpbGZsb3d8eyJWIjoiMC4wLjAwMDAiLCJQIjoiV2luMzIiLCJBTiI6Ik1haWwiLCJXVCI6Mn0%3D%7C3000%7C%7C%7C&amp;sdata=7j4YefZy4m%2FThBdsaxBGfvUni2S51dyutiBp4K%2Bd9pk%3D&amp;reserved=0" TargetMode="External"/><Relationship Id="rId2" Type="http://schemas.openxmlformats.org/officeDocument/2006/relationships/hyperlink" Target="mailto:lucy.swift@childofhopeuganda.or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gbr01.safelinks.protection.outlook.com/?url=https%3A%2F%2Fyoutu.be%2Fk1Wzz_xFStg&amp;data=05%7C01%7CLaura.Harris%40bristoldiocese.org%7C0c26b495f86d47e8239508da9ec28ace%7Cf8c358527f41448ba8a1cc11796cead8%7C0%7C0%7C637996856060565593%7CUnknown%7CTWFpbGZsb3d8eyJWIjoiMC4wLjAwMDAiLCJQIjoiV2luMzIiLCJBTiI6Ik1haWwiLCJXVCI6Mn0%3D%7C3000%7C%7C%7C&amp;sdata=mAVd6Yyx6x4nmhUYtckA2tsFGln4Ro6fQyCSvqwLNvQ%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ir John Moore C.E. (A) Primary School - SJM Christian Values">
            <a:extLst>
              <a:ext uri="{FF2B5EF4-FFF2-40B4-BE49-F238E27FC236}">
                <a16:creationId xmlns:a16="http://schemas.microsoft.com/office/drawing/2014/main" id="{88127737-AF86-AC73-84E4-B95B5030A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269" y="231763"/>
            <a:ext cx="6165873" cy="63944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547D7E-860A-1580-1114-A923277EDC64}"/>
              </a:ext>
            </a:extLst>
          </p:cNvPr>
          <p:cNvSpPr>
            <a:spLocks noGrp="1"/>
          </p:cNvSpPr>
          <p:nvPr>
            <p:ph type="ctrTitle"/>
          </p:nvPr>
        </p:nvSpPr>
        <p:spPr>
          <a:xfrm>
            <a:off x="1578479" y="2698285"/>
            <a:ext cx="9191795" cy="1461430"/>
          </a:xfrm>
          <a:solidFill>
            <a:schemeClr val="accent3">
              <a:lumMod val="40000"/>
              <a:lumOff val="60000"/>
            </a:schemeClr>
          </a:solidFill>
          <a:ln>
            <a:solidFill>
              <a:srgbClr val="002060"/>
            </a:solidFill>
          </a:ln>
        </p:spPr>
        <p:txBody>
          <a:bodyPr>
            <a:noAutofit/>
          </a:bodyPr>
          <a:lstStyle/>
          <a:p>
            <a:r>
              <a:rPr lang="en-GB" sz="4000" b="1" dirty="0"/>
              <a:t>Hope Aspiration and Courageous Advocacy in the Primary School</a:t>
            </a:r>
          </a:p>
        </p:txBody>
      </p:sp>
      <p:sp>
        <p:nvSpPr>
          <p:cNvPr id="3" name="Subtitle 2">
            <a:extLst>
              <a:ext uri="{FF2B5EF4-FFF2-40B4-BE49-F238E27FC236}">
                <a16:creationId xmlns:a16="http://schemas.microsoft.com/office/drawing/2014/main" id="{6C800470-DF9A-2606-FCF4-5B6C45E634D5}"/>
              </a:ext>
            </a:extLst>
          </p:cNvPr>
          <p:cNvSpPr>
            <a:spLocks noGrp="1"/>
          </p:cNvSpPr>
          <p:nvPr>
            <p:ph type="subTitle" idx="1"/>
          </p:nvPr>
        </p:nvSpPr>
        <p:spPr>
          <a:xfrm>
            <a:off x="196853" y="4281306"/>
            <a:ext cx="2612571" cy="1655762"/>
          </a:xfrm>
        </p:spPr>
        <p:txBody>
          <a:bodyPr>
            <a:normAutofit fontScale="70000" lnSpcReduction="20000"/>
          </a:bodyPr>
          <a:lstStyle/>
          <a:p>
            <a:endParaRPr lang="en-GB" dirty="0"/>
          </a:p>
          <a:p>
            <a:r>
              <a:rPr lang="en-GB" sz="3300" dirty="0"/>
              <a:t>Laura Harris – Diocesan Schools’ Adviser</a:t>
            </a:r>
          </a:p>
          <a:p>
            <a:r>
              <a:rPr lang="en-GB" dirty="0">
                <a:hlinkClick r:id="rId3"/>
              </a:rPr>
              <a:t>Laura.harris@bristoldiocese.org</a:t>
            </a:r>
            <a:r>
              <a:rPr lang="en-GB" dirty="0"/>
              <a:t> </a:t>
            </a:r>
          </a:p>
        </p:txBody>
      </p:sp>
      <p:pic>
        <p:nvPicPr>
          <p:cNvPr id="7" name="Picture 6" descr="A picture containing graphical user interface&#10;&#10;Description automatically generated">
            <a:extLst>
              <a:ext uri="{FF2B5EF4-FFF2-40B4-BE49-F238E27FC236}">
                <a16:creationId xmlns:a16="http://schemas.microsoft.com/office/drawing/2014/main" id="{0F39A0CA-F70E-0E7D-14DA-F37EC5301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8831" y="5726248"/>
            <a:ext cx="2770378" cy="953226"/>
          </a:xfrm>
          <a:prstGeom prst="rect">
            <a:avLst/>
          </a:prstGeom>
        </p:spPr>
      </p:pic>
    </p:spTree>
    <p:extLst>
      <p:ext uri="{BB962C8B-B14F-4D97-AF65-F5344CB8AC3E}">
        <p14:creationId xmlns:p14="http://schemas.microsoft.com/office/powerpoint/2010/main" val="170624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356EB3-5E9D-F63A-37C4-AF6D08DAA2D4}"/>
              </a:ext>
            </a:extLst>
          </p:cNvPr>
          <p:cNvSpPr txBox="1"/>
          <p:nvPr/>
        </p:nvSpPr>
        <p:spPr>
          <a:xfrm>
            <a:off x="7583069" y="6308209"/>
            <a:ext cx="4307588" cy="369332"/>
          </a:xfrm>
          <a:prstGeom prst="rect">
            <a:avLst/>
          </a:prstGeom>
          <a:noFill/>
        </p:spPr>
        <p:txBody>
          <a:bodyPr wrap="square">
            <a:spAutoFit/>
          </a:bodyPr>
          <a:lstStyle/>
          <a:p>
            <a:pPr marL="0" indent="0">
              <a:buNone/>
            </a:pPr>
            <a:r>
              <a:rPr lang="en-GB" sz="1800" b="1" u="sng" dirty="0">
                <a:solidFill>
                  <a:srgbClr val="0563C1"/>
                </a:solidFill>
                <a:effectLst/>
                <a:latin typeface="Tahoma" panose="020B0604030504040204" pitchFamily="34" charset="0"/>
                <a:ea typeface="Calibri" panose="020F0502020204030204" pitchFamily="34" charset="0"/>
                <a:cs typeface="Arial" panose="020B0604020202020204" pitchFamily="34" charset="0"/>
                <a:hlinkClick r:id="rId2"/>
              </a:rPr>
              <a:t>lucy.swift@childofhopeuganda.org</a:t>
            </a:r>
            <a:r>
              <a:rPr lang="en-GB" sz="1800" b="1" dirty="0">
                <a:effectLst/>
                <a:latin typeface="Tahoma" panose="020B0604030504040204" pitchFamily="34" charset="0"/>
                <a:ea typeface="Calibri" panose="020F0502020204030204" pitchFamily="34" charset="0"/>
              </a:rPr>
              <a:t> </a:t>
            </a:r>
            <a:endParaRPr lang="en-GB" dirty="0"/>
          </a:p>
        </p:txBody>
      </p:sp>
      <p:pic>
        <p:nvPicPr>
          <p:cNvPr id="9" name="Picture 8">
            <a:extLst>
              <a:ext uri="{FF2B5EF4-FFF2-40B4-BE49-F238E27FC236}">
                <a16:creationId xmlns:a16="http://schemas.microsoft.com/office/drawing/2014/main" id="{A48EA1CD-02EB-8C4B-44A4-5FDDF042405F}"/>
              </a:ext>
            </a:extLst>
          </p:cNvPr>
          <p:cNvPicPr>
            <a:picLocks noChangeAspect="1"/>
          </p:cNvPicPr>
          <p:nvPr/>
        </p:nvPicPr>
        <p:blipFill>
          <a:blip r:embed="rId3"/>
          <a:stretch>
            <a:fillRect/>
          </a:stretch>
        </p:blipFill>
        <p:spPr>
          <a:xfrm>
            <a:off x="318760" y="180459"/>
            <a:ext cx="8603233" cy="1815091"/>
          </a:xfrm>
          <a:prstGeom prst="rect">
            <a:avLst/>
          </a:prstGeom>
        </p:spPr>
      </p:pic>
      <p:pic>
        <p:nvPicPr>
          <p:cNvPr id="8" name="Picture 7">
            <a:extLst>
              <a:ext uri="{FF2B5EF4-FFF2-40B4-BE49-F238E27FC236}">
                <a16:creationId xmlns:a16="http://schemas.microsoft.com/office/drawing/2014/main" id="{23C4CCC5-035B-0FF6-33D7-C03AC83ACD88}"/>
              </a:ext>
            </a:extLst>
          </p:cNvPr>
          <p:cNvPicPr>
            <a:picLocks noChangeAspect="1"/>
          </p:cNvPicPr>
          <p:nvPr/>
        </p:nvPicPr>
        <p:blipFill>
          <a:blip r:embed="rId4"/>
          <a:stretch>
            <a:fillRect/>
          </a:stretch>
        </p:blipFill>
        <p:spPr>
          <a:xfrm>
            <a:off x="2773679" y="2310724"/>
            <a:ext cx="6296297" cy="3597884"/>
          </a:xfrm>
          <a:prstGeom prst="rect">
            <a:avLst/>
          </a:prstGeom>
        </p:spPr>
      </p:pic>
      <p:sp>
        <p:nvSpPr>
          <p:cNvPr id="11" name="TextBox 10">
            <a:extLst>
              <a:ext uri="{FF2B5EF4-FFF2-40B4-BE49-F238E27FC236}">
                <a16:creationId xmlns:a16="http://schemas.microsoft.com/office/drawing/2014/main" id="{B44D0774-75CF-45D0-CC02-912244F69EAE}"/>
              </a:ext>
            </a:extLst>
          </p:cNvPr>
          <p:cNvSpPr txBox="1"/>
          <p:nvPr/>
        </p:nvSpPr>
        <p:spPr>
          <a:xfrm>
            <a:off x="204648" y="6280912"/>
            <a:ext cx="7885613" cy="369332"/>
          </a:xfrm>
          <a:prstGeom prst="rect">
            <a:avLst/>
          </a:prstGeom>
          <a:noFill/>
        </p:spPr>
        <p:txBody>
          <a:bodyPr wrap="square">
            <a:spAutoFit/>
          </a:bodyPr>
          <a:lstStyle/>
          <a:p>
            <a:r>
              <a:rPr lang="en-GB" dirty="0">
                <a:hlinkClick r:id="rId5"/>
              </a:rPr>
              <a:t>https://www.childofhopeuganda.org/what-we-do/education/our-school</a:t>
            </a:r>
            <a:r>
              <a:rPr lang="en-GB" dirty="0"/>
              <a:t> </a:t>
            </a:r>
          </a:p>
        </p:txBody>
      </p:sp>
    </p:spTree>
    <p:extLst>
      <p:ext uri="{BB962C8B-B14F-4D97-AF65-F5344CB8AC3E}">
        <p14:creationId xmlns:p14="http://schemas.microsoft.com/office/powerpoint/2010/main" val="379056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C715-5C75-3F42-83A0-CB693013D162}"/>
              </a:ext>
            </a:extLst>
          </p:cNvPr>
          <p:cNvSpPr>
            <a:spLocks noGrp="1"/>
          </p:cNvSpPr>
          <p:nvPr>
            <p:ph type="title"/>
          </p:nvPr>
        </p:nvSpPr>
        <p:spPr>
          <a:xfrm>
            <a:off x="298269" y="0"/>
            <a:ext cx="10515600" cy="1325563"/>
          </a:xfrm>
        </p:spPr>
        <p:txBody>
          <a:bodyPr>
            <a:normAutofit/>
          </a:bodyPr>
          <a:lstStyle/>
          <a:p>
            <a:r>
              <a:rPr lang="en-GB" sz="5400" b="1" i="1" dirty="0">
                <a:latin typeface="Gill Sans MT" panose="020B0502020104020203" pitchFamily="34" charset="0"/>
              </a:rPr>
              <a:t>What does the Bible have to say?</a:t>
            </a:r>
          </a:p>
        </p:txBody>
      </p:sp>
      <p:sp>
        <p:nvSpPr>
          <p:cNvPr id="3" name="Content Placeholder 2">
            <a:extLst>
              <a:ext uri="{FF2B5EF4-FFF2-40B4-BE49-F238E27FC236}">
                <a16:creationId xmlns:a16="http://schemas.microsoft.com/office/drawing/2014/main" id="{50414451-6664-6004-EABC-A692067C2FD3}"/>
              </a:ext>
            </a:extLst>
          </p:cNvPr>
          <p:cNvSpPr>
            <a:spLocks noGrp="1"/>
          </p:cNvSpPr>
          <p:nvPr>
            <p:ph idx="1"/>
          </p:nvPr>
        </p:nvSpPr>
        <p:spPr>
          <a:xfrm>
            <a:off x="636814" y="2073229"/>
            <a:ext cx="10918371" cy="2711541"/>
          </a:xfrm>
          <a:solidFill>
            <a:schemeClr val="accent3">
              <a:lumMod val="20000"/>
              <a:lumOff val="80000"/>
            </a:schemeClr>
          </a:solidFill>
        </p:spPr>
        <p:txBody>
          <a:bodyPr>
            <a:normAutofit/>
          </a:bodyPr>
          <a:lstStyle/>
          <a:p>
            <a:pPr marL="0" indent="0">
              <a:buNone/>
            </a:pPr>
            <a:r>
              <a:rPr lang="en-GB" sz="5400" dirty="0">
                <a:latin typeface="Arial" panose="020B0604020202020204" pitchFamily="34" charset="0"/>
                <a:cs typeface="Arial" panose="020B0604020202020204" pitchFamily="34" charset="0"/>
              </a:rPr>
              <a:t>Take a look at the Bible quotations. Which one do you find resonates with your work in school? Why? </a:t>
            </a:r>
          </a:p>
        </p:txBody>
      </p:sp>
    </p:spTree>
    <p:extLst>
      <p:ext uri="{BB962C8B-B14F-4D97-AF65-F5344CB8AC3E}">
        <p14:creationId xmlns:p14="http://schemas.microsoft.com/office/powerpoint/2010/main" val="58016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C715-5C75-3F42-83A0-CB693013D162}"/>
              </a:ext>
            </a:extLst>
          </p:cNvPr>
          <p:cNvSpPr>
            <a:spLocks noGrp="1"/>
          </p:cNvSpPr>
          <p:nvPr>
            <p:ph type="title"/>
          </p:nvPr>
        </p:nvSpPr>
        <p:spPr/>
        <p:txBody>
          <a:bodyPr>
            <a:normAutofit/>
          </a:bodyPr>
          <a:lstStyle/>
          <a:p>
            <a:r>
              <a:rPr lang="en-GB" sz="5400" b="1" i="1" dirty="0">
                <a:latin typeface="Gill Sans MT" panose="020B0502020104020203" pitchFamily="34" charset="0"/>
              </a:rPr>
              <a:t>Christian Values</a:t>
            </a:r>
          </a:p>
        </p:txBody>
      </p:sp>
      <p:sp>
        <p:nvSpPr>
          <p:cNvPr id="3" name="Content Placeholder 2">
            <a:extLst>
              <a:ext uri="{FF2B5EF4-FFF2-40B4-BE49-F238E27FC236}">
                <a16:creationId xmlns:a16="http://schemas.microsoft.com/office/drawing/2014/main" id="{50414451-6664-6004-EABC-A692067C2FD3}"/>
              </a:ext>
            </a:extLst>
          </p:cNvPr>
          <p:cNvSpPr>
            <a:spLocks noGrp="1"/>
          </p:cNvSpPr>
          <p:nvPr>
            <p:ph idx="1"/>
          </p:nvPr>
        </p:nvSpPr>
        <p:spPr>
          <a:xfrm>
            <a:off x="767443" y="3349625"/>
            <a:ext cx="10918371" cy="2711541"/>
          </a:xfrm>
          <a:solidFill>
            <a:schemeClr val="accent3">
              <a:lumMod val="20000"/>
              <a:lumOff val="80000"/>
            </a:schemeClr>
          </a:solidFill>
        </p:spPr>
        <p:txBody>
          <a:bodyPr>
            <a:normAutofit/>
          </a:bodyPr>
          <a:lstStyle/>
          <a:p>
            <a:pPr marL="0" indent="0">
              <a:buNone/>
            </a:pPr>
            <a:r>
              <a:rPr lang="en-GB" sz="4400" dirty="0">
                <a:latin typeface="Arial" panose="020B0604020202020204" pitchFamily="34" charset="0"/>
                <a:cs typeface="Arial" panose="020B0604020202020204" pitchFamily="34" charset="0"/>
              </a:rPr>
              <a:t>Can you match the Bible verses, with a value which is reflected in their words?</a:t>
            </a:r>
          </a:p>
          <a:p>
            <a:pPr marL="0" indent="0">
              <a:buNone/>
            </a:pPr>
            <a:r>
              <a:rPr lang="en-GB" sz="4400" dirty="0">
                <a:latin typeface="Arial" panose="020B0604020202020204" pitchFamily="34" charset="0"/>
                <a:cs typeface="Arial" panose="020B0604020202020204" pitchFamily="34" charset="0"/>
              </a:rPr>
              <a:t>What do these words mean to you in terms of Courageous Advocacy in schools?</a:t>
            </a:r>
          </a:p>
        </p:txBody>
      </p:sp>
      <p:pic>
        <p:nvPicPr>
          <p:cNvPr id="3074" name="Picture 2" descr="Spratton CE Primary School - Global Citizenship, Courageous Advocacy and  Social Action">
            <a:extLst>
              <a:ext uri="{FF2B5EF4-FFF2-40B4-BE49-F238E27FC236}">
                <a16:creationId xmlns:a16="http://schemas.microsoft.com/office/drawing/2014/main" id="{A0AEA171-DE6C-2C4B-E342-81BF8F9E4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25" y="279491"/>
            <a:ext cx="2621689" cy="262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36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C715-5C75-3F42-83A0-CB693013D162}"/>
              </a:ext>
            </a:extLst>
          </p:cNvPr>
          <p:cNvSpPr>
            <a:spLocks noGrp="1"/>
          </p:cNvSpPr>
          <p:nvPr>
            <p:ph type="title"/>
          </p:nvPr>
        </p:nvSpPr>
        <p:spPr>
          <a:xfrm>
            <a:off x="6331131" y="1018268"/>
            <a:ext cx="4437017" cy="1325563"/>
          </a:xfrm>
        </p:spPr>
        <p:txBody>
          <a:bodyPr>
            <a:normAutofit/>
          </a:bodyPr>
          <a:lstStyle/>
          <a:p>
            <a:r>
              <a:rPr lang="en-GB" sz="5400" b="1" i="1" dirty="0">
                <a:latin typeface="Gill Sans MT" panose="020B0502020104020203" pitchFamily="34" charset="0"/>
              </a:rPr>
              <a:t>School Vision</a:t>
            </a:r>
          </a:p>
        </p:txBody>
      </p:sp>
      <p:sp>
        <p:nvSpPr>
          <p:cNvPr id="3" name="Content Placeholder 2">
            <a:extLst>
              <a:ext uri="{FF2B5EF4-FFF2-40B4-BE49-F238E27FC236}">
                <a16:creationId xmlns:a16="http://schemas.microsoft.com/office/drawing/2014/main" id="{50414451-6664-6004-EABC-A692067C2FD3}"/>
              </a:ext>
            </a:extLst>
          </p:cNvPr>
          <p:cNvSpPr>
            <a:spLocks noGrp="1"/>
          </p:cNvSpPr>
          <p:nvPr>
            <p:ph idx="1"/>
          </p:nvPr>
        </p:nvSpPr>
        <p:spPr>
          <a:xfrm>
            <a:off x="523059" y="4216174"/>
            <a:ext cx="11145882" cy="2367506"/>
          </a:xfrm>
          <a:solidFill>
            <a:schemeClr val="accent3">
              <a:lumMod val="20000"/>
              <a:lumOff val="80000"/>
            </a:schemeClr>
          </a:solidFill>
        </p:spPr>
        <p:txBody>
          <a:bodyPr>
            <a:normAutofit/>
          </a:bodyPr>
          <a:lstStyle/>
          <a:p>
            <a:pPr marL="0" indent="0">
              <a:buNone/>
            </a:pPr>
            <a:r>
              <a:rPr lang="en-GB" sz="5400" dirty="0">
                <a:latin typeface="Arial" panose="020B0604020202020204" pitchFamily="34" charset="0"/>
                <a:cs typeface="Arial" panose="020B0604020202020204" pitchFamily="34" charset="0"/>
              </a:rPr>
              <a:t>Do these Bible passages or values link with your own school’s Christian vision in any way?</a:t>
            </a:r>
          </a:p>
        </p:txBody>
      </p:sp>
      <p:pic>
        <p:nvPicPr>
          <p:cNvPr id="4100" name="Picture 4">
            <a:extLst>
              <a:ext uri="{FF2B5EF4-FFF2-40B4-BE49-F238E27FC236}">
                <a16:creationId xmlns:a16="http://schemas.microsoft.com/office/drawing/2014/main" id="{F7884B60-EC87-5536-4663-3D3524110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30" y="182834"/>
            <a:ext cx="5076970" cy="379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90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C715-5C75-3F42-83A0-CB693013D162}"/>
              </a:ext>
            </a:extLst>
          </p:cNvPr>
          <p:cNvSpPr>
            <a:spLocks noGrp="1"/>
          </p:cNvSpPr>
          <p:nvPr>
            <p:ph type="title"/>
          </p:nvPr>
        </p:nvSpPr>
        <p:spPr>
          <a:xfrm>
            <a:off x="289560" y="437606"/>
            <a:ext cx="5327468" cy="1325563"/>
          </a:xfrm>
        </p:spPr>
        <p:txBody>
          <a:bodyPr>
            <a:normAutofit fontScale="90000"/>
          </a:bodyPr>
          <a:lstStyle/>
          <a:p>
            <a:r>
              <a:rPr lang="en-GB" sz="5400" b="1" i="1" dirty="0">
                <a:latin typeface="Gill Sans MT" panose="020B0502020104020203" pitchFamily="34" charset="0"/>
              </a:rPr>
              <a:t>What SIAMS has to say currently:</a:t>
            </a:r>
          </a:p>
        </p:txBody>
      </p:sp>
      <p:pic>
        <p:nvPicPr>
          <p:cNvPr id="5" name="Content Placeholder 4">
            <a:extLst>
              <a:ext uri="{FF2B5EF4-FFF2-40B4-BE49-F238E27FC236}">
                <a16:creationId xmlns:a16="http://schemas.microsoft.com/office/drawing/2014/main" id="{55BD3A4B-6E30-0954-0497-50B3F9023A93}"/>
              </a:ext>
            </a:extLst>
          </p:cNvPr>
          <p:cNvPicPr>
            <a:picLocks noGrp="1" noChangeAspect="1"/>
          </p:cNvPicPr>
          <p:nvPr>
            <p:ph idx="1"/>
          </p:nvPr>
        </p:nvPicPr>
        <p:blipFill>
          <a:blip r:embed="rId2"/>
          <a:stretch>
            <a:fillRect/>
          </a:stretch>
        </p:blipFill>
        <p:spPr>
          <a:xfrm>
            <a:off x="5392091" y="460578"/>
            <a:ext cx="6397137" cy="5959816"/>
          </a:xfrm>
          <a:solidFill>
            <a:schemeClr val="accent3">
              <a:lumMod val="20000"/>
              <a:lumOff val="80000"/>
            </a:schemeClr>
          </a:solidFill>
        </p:spPr>
      </p:pic>
      <p:pic>
        <p:nvPicPr>
          <p:cNvPr id="1026" name="Picture 2" descr="Kids in Honduras receive aid supplies">
            <a:extLst>
              <a:ext uri="{FF2B5EF4-FFF2-40B4-BE49-F238E27FC236}">
                <a16:creationId xmlns:a16="http://schemas.microsoft.com/office/drawing/2014/main" id="{F5EC8B66-B255-6959-F292-740F29961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52" y="3248298"/>
            <a:ext cx="4362994" cy="257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1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C715-5C75-3F42-83A0-CB693013D162}"/>
              </a:ext>
            </a:extLst>
          </p:cNvPr>
          <p:cNvSpPr>
            <a:spLocks noGrp="1"/>
          </p:cNvSpPr>
          <p:nvPr>
            <p:ph type="title"/>
          </p:nvPr>
        </p:nvSpPr>
        <p:spPr>
          <a:xfrm>
            <a:off x="661852" y="916577"/>
            <a:ext cx="5327468" cy="1325563"/>
          </a:xfrm>
        </p:spPr>
        <p:txBody>
          <a:bodyPr>
            <a:normAutofit fontScale="90000"/>
          </a:bodyPr>
          <a:lstStyle/>
          <a:p>
            <a:r>
              <a:rPr lang="en-GB" sz="5400" b="1" i="1" dirty="0">
                <a:latin typeface="Gill Sans MT" panose="020B0502020104020203" pitchFamily="34" charset="0"/>
              </a:rPr>
              <a:t>What SIAMS may have to say in the future:</a:t>
            </a:r>
          </a:p>
        </p:txBody>
      </p:sp>
      <p:sp>
        <p:nvSpPr>
          <p:cNvPr id="6" name="Content Placeholder 2">
            <a:extLst>
              <a:ext uri="{FF2B5EF4-FFF2-40B4-BE49-F238E27FC236}">
                <a16:creationId xmlns:a16="http://schemas.microsoft.com/office/drawing/2014/main" id="{C090F37D-91E6-D9C0-9903-0E10796BF5B0}"/>
              </a:ext>
            </a:extLst>
          </p:cNvPr>
          <p:cNvSpPr txBox="1">
            <a:spLocks/>
          </p:cNvSpPr>
          <p:nvPr/>
        </p:nvSpPr>
        <p:spPr>
          <a:xfrm>
            <a:off x="6103620" y="272143"/>
            <a:ext cx="5798820" cy="6102531"/>
          </a:xfrm>
          <a:prstGeom prst="rect">
            <a:avLst/>
          </a:prstGeom>
          <a:solidFill>
            <a:schemeClr val="accent3">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dirty="0">
                <a:latin typeface="Arial" panose="020B0604020202020204" pitchFamily="34" charset="0"/>
                <a:cs typeface="Arial" panose="020B0604020202020204" pitchFamily="34" charset="0"/>
              </a:rPr>
              <a:t>justice</a:t>
            </a:r>
          </a:p>
          <a:p>
            <a:pPr marL="0" indent="0">
              <a:buFont typeface="Arial" panose="020B0604020202020204" pitchFamily="34" charset="0"/>
              <a:buNone/>
            </a:pPr>
            <a:r>
              <a:rPr lang="en-GB" sz="4400" dirty="0">
                <a:latin typeface="Arial" panose="020B0604020202020204" pitchFamily="34" charset="0"/>
                <a:cs typeface="Arial" panose="020B0604020202020204" pitchFamily="34" charset="0"/>
              </a:rPr>
              <a:t>courageous advocacy</a:t>
            </a:r>
          </a:p>
          <a:p>
            <a:pPr marL="0" indent="0">
              <a:buFont typeface="Arial" panose="020B0604020202020204" pitchFamily="34" charset="0"/>
              <a:buNone/>
            </a:pPr>
            <a:r>
              <a:rPr lang="en-GB" sz="4400" dirty="0">
                <a:latin typeface="Arial" panose="020B0604020202020204" pitchFamily="34" charset="0"/>
                <a:cs typeface="Arial" panose="020B0604020202020204" pitchFamily="34" charset="0"/>
              </a:rPr>
              <a:t>ethical choices</a:t>
            </a:r>
          </a:p>
          <a:p>
            <a:pPr marL="0" indent="0">
              <a:buFont typeface="Arial" panose="020B0604020202020204" pitchFamily="34" charset="0"/>
              <a:buNone/>
            </a:pPr>
            <a:r>
              <a:rPr lang="en-GB" sz="4400" dirty="0">
                <a:latin typeface="Arial" panose="020B0604020202020204" pitchFamily="34" charset="0"/>
                <a:cs typeface="Arial" panose="020B0604020202020204" pitchFamily="34" charset="0"/>
              </a:rPr>
              <a:t>agents of change</a:t>
            </a:r>
          </a:p>
          <a:p>
            <a:pPr marL="0" indent="0">
              <a:buFont typeface="Arial" panose="020B0604020202020204" pitchFamily="34" charset="0"/>
              <a:buNone/>
            </a:pPr>
            <a:r>
              <a:rPr lang="en-GB" sz="4400" dirty="0">
                <a:latin typeface="Arial" panose="020B0604020202020204" pitchFamily="34" charset="0"/>
                <a:cs typeface="Arial" panose="020B0604020202020204" pitchFamily="34" charset="0"/>
              </a:rPr>
              <a:t>partnerships</a:t>
            </a:r>
          </a:p>
          <a:p>
            <a:pPr marL="0" indent="0">
              <a:buFont typeface="Arial" panose="020B0604020202020204" pitchFamily="34" charset="0"/>
              <a:buNone/>
            </a:pPr>
            <a:r>
              <a:rPr lang="en-GB" sz="4400" dirty="0">
                <a:latin typeface="Arial" panose="020B0604020202020204" pitchFamily="34" charset="0"/>
                <a:cs typeface="Arial" panose="020B0604020202020204" pitchFamily="34" charset="0"/>
              </a:rPr>
              <a:t>impact</a:t>
            </a:r>
          </a:p>
          <a:p>
            <a:pPr marL="0" indent="0">
              <a:buFont typeface="Arial" panose="020B0604020202020204" pitchFamily="34" charset="0"/>
              <a:buNone/>
            </a:pPr>
            <a:r>
              <a:rPr lang="en-GB" sz="4400" dirty="0">
                <a:latin typeface="Arial" panose="020B0604020202020204" pitchFamily="34" charset="0"/>
                <a:cs typeface="Arial" panose="020B0604020202020204" pitchFamily="34" charset="0"/>
              </a:rPr>
              <a:t>freedom</a:t>
            </a:r>
          </a:p>
          <a:p>
            <a:pPr marL="0" indent="0">
              <a:buFont typeface="Arial" panose="020B0604020202020204" pitchFamily="34" charset="0"/>
              <a:buNone/>
            </a:pPr>
            <a:r>
              <a:rPr lang="en-GB" sz="4400" dirty="0">
                <a:latin typeface="Arial" panose="020B0604020202020204" pitchFamily="34" charset="0"/>
                <a:cs typeface="Arial" panose="020B0604020202020204" pitchFamily="34" charset="0"/>
              </a:rPr>
              <a:t>rights</a:t>
            </a:r>
          </a:p>
          <a:p>
            <a:pPr marL="0" indent="0">
              <a:buFont typeface="Arial" panose="020B0604020202020204" pitchFamily="34" charset="0"/>
              <a:buNone/>
            </a:pPr>
            <a:r>
              <a:rPr lang="en-GB" sz="4400" dirty="0">
                <a:latin typeface="Arial" panose="020B0604020202020204" pitchFamily="34" charset="0"/>
                <a:cs typeface="Arial" panose="020B0604020202020204" pitchFamily="34" charset="0"/>
              </a:rPr>
              <a:t>responsibility</a:t>
            </a:r>
          </a:p>
          <a:p>
            <a:pPr marL="0" indent="0">
              <a:buFont typeface="Arial" panose="020B0604020202020204" pitchFamily="34" charset="0"/>
              <a:buNone/>
            </a:pPr>
            <a:endParaRPr lang="en-GB" sz="4400" dirty="0">
              <a:latin typeface="Arial" panose="020B0604020202020204" pitchFamily="34" charset="0"/>
              <a:cs typeface="Arial" panose="020B0604020202020204" pitchFamily="34" charset="0"/>
            </a:endParaRPr>
          </a:p>
        </p:txBody>
      </p:sp>
      <p:pic>
        <p:nvPicPr>
          <p:cNvPr id="6146" name="Picture 2" descr="On 18th Birthday, Nobel Winner Malala Yousafzai Opens School for Syrian  Refugees">
            <a:extLst>
              <a:ext uri="{FF2B5EF4-FFF2-40B4-BE49-F238E27FC236}">
                <a16:creationId xmlns:a16="http://schemas.microsoft.com/office/drawing/2014/main" id="{C1F12C38-9382-DE3D-1802-12D62D3AD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3994378"/>
            <a:ext cx="3943853" cy="262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04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7D81-F76A-C84B-4442-A2A8F4C08C4D}"/>
              </a:ext>
            </a:extLst>
          </p:cNvPr>
          <p:cNvSpPr>
            <a:spLocks noGrp="1"/>
          </p:cNvSpPr>
          <p:nvPr>
            <p:ph type="title"/>
          </p:nvPr>
        </p:nvSpPr>
        <p:spPr>
          <a:xfrm>
            <a:off x="152400" y="-122403"/>
            <a:ext cx="10515600" cy="1325563"/>
          </a:xfrm>
        </p:spPr>
        <p:txBody>
          <a:bodyPr/>
          <a:lstStyle/>
          <a:p>
            <a:r>
              <a:rPr lang="en-GB" b="1" i="1" dirty="0">
                <a:latin typeface="Gill Sans MT" panose="020B0502020104020203" pitchFamily="34" charset="0"/>
              </a:rPr>
              <a:t>So, what can pupils actually do?</a:t>
            </a:r>
            <a:endParaRPr lang="en-GB" dirty="0"/>
          </a:p>
        </p:txBody>
      </p:sp>
      <p:sp>
        <p:nvSpPr>
          <p:cNvPr id="3" name="Content Placeholder 2">
            <a:extLst>
              <a:ext uri="{FF2B5EF4-FFF2-40B4-BE49-F238E27FC236}">
                <a16:creationId xmlns:a16="http://schemas.microsoft.com/office/drawing/2014/main" id="{036EA38B-D58F-3255-E5EE-54BDCCABC13C}"/>
              </a:ext>
            </a:extLst>
          </p:cNvPr>
          <p:cNvSpPr>
            <a:spLocks noGrp="1"/>
          </p:cNvSpPr>
          <p:nvPr>
            <p:ph idx="1"/>
          </p:nvPr>
        </p:nvSpPr>
        <p:spPr>
          <a:xfrm>
            <a:off x="3514978" y="5276669"/>
            <a:ext cx="1999129" cy="870510"/>
          </a:xfrm>
          <a:solidFill>
            <a:srgbClr val="002060"/>
          </a:solidFill>
        </p:spPr>
        <p:txBody>
          <a:bodyPr>
            <a:normAutofit/>
          </a:bodyPr>
          <a:lstStyle/>
          <a:p>
            <a:pPr marL="0" indent="0">
              <a:buNone/>
            </a:pPr>
            <a:r>
              <a:rPr lang="en-GB" sz="5400" dirty="0">
                <a:solidFill>
                  <a:schemeClr val="bg1"/>
                </a:solidFill>
              </a:rPr>
              <a:t>Speak</a:t>
            </a:r>
          </a:p>
        </p:txBody>
      </p:sp>
      <p:sp>
        <p:nvSpPr>
          <p:cNvPr id="4" name="Content Placeholder 2">
            <a:extLst>
              <a:ext uri="{FF2B5EF4-FFF2-40B4-BE49-F238E27FC236}">
                <a16:creationId xmlns:a16="http://schemas.microsoft.com/office/drawing/2014/main" id="{6D5BB9CF-1E19-2A3F-1E04-12386AC87017}"/>
              </a:ext>
            </a:extLst>
          </p:cNvPr>
          <p:cNvSpPr txBox="1">
            <a:spLocks/>
          </p:cNvSpPr>
          <p:nvPr/>
        </p:nvSpPr>
        <p:spPr>
          <a:xfrm>
            <a:off x="3360698" y="1041139"/>
            <a:ext cx="1721031"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Walk</a:t>
            </a:r>
          </a:p>
        </p:txBody>
      </p:sp>
      <p:sp>
        <p:nvSpPr>
          <p:cNvPr id="5" name="Content Placeholder 2">
            <a:extLst>
              <a:ext uri="{FF2B5EF4-FFF2-40B4-BE49-F238E27FC236}">
                <a16:creationId xmlns:a16="http://schemas.microsoft.com/office/drawing/2014/main" id="{6EA1BC06-35A4-702D-446B-EF72A66B50C2}"/>
              </a:ext>
            </a:extLst>
          </p:cNvPr>
          <p:cNvSpPr txBox="1">
            <a:spLocks/>
          </p:cNvSpPr>
          <p:nvPr/>
        </p:nvSpPr>
        <p:spPr>
          <a:xfrm>
            <a:off x="10227403" y="288936"/>
            <a:ext cx="1639389"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Love</a:t>
            </a:r>
          </a:p>
        </p:txBody>
      </p:sp>
      <p:sp>
        <p:nvSpPr>
          <p:cNvPr id="6" name="Content Placeholder 2">
            <a:extLst>
              <a:ext uri="{FF2B5EF4-FFF2-40B4-BE49-F238E27FC236}">
                <a16:creationId xmlns:a16="http://schemas.microsoft.com/office/drawing/2014/main" id="{F7253386-6E7B-DADE-918E-3A0C491DBCB9}"/>
              </a:ext>
            </a:extLst>
          </p:cNvPr>
          <p:cNvSpPr txBox="1">
            <a:spLocks/>
          </p:cNvSpPr>
          <p:nvPr/>
        </p:nvSpPr>
        <p:spPr>
          <a:xfrm>
            <a:off x="7101855" y="2965657"/>
            <a:ext cx="1308461"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Act</a:t>
            </a:r>
          </a:p>
        </p:txBody>
      </p:sp>
      <p:sp>
        <p:nvSpPr>
          <p:cNvPr id="7" name="Content Placeholder 2">
            <a:extLst>
              <a:ext uri="{FF2B5EF4-FFF2-40B4-BE49-F238E27FC236}">
                <a16:creationId xmlns:a16="http://schemas.microsoft.com/office/drawing/2014/main" id="{DCF488D7-49F6-AC87-31A4-C5CE1BBAB31B}"/>
              </a:ext>
            </a:extLst>
          </p:cNvPr>
          <p:cNvSpPr txBox="1">
            <a:spLocks/>
          </p:cNvSpPr>
          <p:nvPr/>
        </p:nvSpPr>
        <p:spPr>
          <a:xfrm>
            <a:off x="9883416" y="5366677"/>
            <a:ext cx="1983376"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Share</a:t>
            </a:r>
          </a:p>
        </p:txBody>
      </p:sp>
      <p:sp>
        <p:nvSpPr>
          <p:cNvPr id="8" name="Content Placeholder 2">
            <a:extLst>
              <a:ext uri="{FF2B5EF4-FFF2-40B4-BE49-F238E27FC236}">
                <a16:creationId xmlns:a16="http://schemas.microsoft.com/office/drawing/2014/main" id="{19032939-27D5-0428-4986-05453D4D7A65}"/>
              </a:ext>
            </a:extLst>
          </p:cNvPr>
          <p:cNvSpPr txBox="1">
            <a:spLocks/>
          </p:cNvSpPr>
          <p:nvPr/>
        </p:nvSpPr>
        <p:spPr>
          <a:xfrm>
            <a:off x="3360698" y="3836167"/>
            <a:ext cx="2362200"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Follow</a:t>
            </a:r>
          </a:p>
        </p:txBody>
      </p:sp>
      <p:sp>
        <p:nvSpPr>
          <p:cNvPr id="9" name="Content Placeholder 2">
            <a:extLst>
              <a:ext uri="{FF2B5EF4-FFF2-40B4-BE49-F238E27FC236}">
                <a16:creationId xmlns:a16="http://schemas.microsoft.com/office/drawing/2014/main" id="{E2D91CF9-5878-5D8E-5D8C-8F67D06FAC53}"/>
              </a:ext>
            </a:extLst>
          </p:cNvPr>
          <p:cNvSpPr txBox="1">
            <a:spLocks/>
          </p:cNvSpPr>
          <p:nvPr/>
        </p:nvSpPr>
        <p:spPr>
          <a:xfrm>
            <a:off x="256888" y="3356162"/>
            <a:ext cx="2362200"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Protect</a:t>
            </a:r>
          </a:p>
        </p:txBody>
      </p:sp>
      <p:pic>
        <p:nvPicPr>
          <p:cNvPr id="7170" name="Picture 2" descr="How Harvest Festival services are supplying food banks | The Church of  England">
            <a:extLst>
              <a:ext uri="{FF2B5EF4-FFF2-40B4-BE49-F238E27FC236}">
                <a16:creationId xmlns:a16="http://schemas.microsoft.com/office/drawing/2014/main" id="{16987B4D-21AE-629B-778E-5D1EABF02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442" y="3221188"/>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lastic pollution | Friends of the Earth">
            <a:extLst>
              <a:ext uri="{FF2B5EF4-FFF2-40B4-BE49-F238E27FC236}">
                <a16:creationId xmlns:a16="http://schemas.microsoft.com/office/drawing/2014/main" id="{41D87115-515F-F2E4-E508-327F24A59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32" y="155873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raffic threat makes walking in cities unsafe for children,… | Brake">
            <a:extLst>
              <a:ext uri="{FF2B5EF4-FFF2-40B4-BE49-F238E27FC236}">
                <a16:creationId xmlns:a16="http://schemas.microsoft.com/office/drawing/2014/main" id="{01FC2D06-63D1-0592-F7F9-CFC9EAC6C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377" y="1029549"/>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arcus Rashford's campaign for free meals: How the Manchester United star  made a real social impact">
            <a:extLst>
              <a:ext uri="{FF2B5EF4-FFF2-40B4-BE49-F238E27FC236}">
                <a16:creationId xmlns:a16="http://schemas.microsoft.com/office/drawing/2014/main" id="{0F2FB200-AB34-398E-75C4-AF4FB25DB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3597" y="2014070"/>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Primary school invites in elderly people to work with young pupils |  Primary schools | The Guardian">
            <a:extLst>
              <a:ext uri="{FF2B5EF4-FFF2-40B4-BE49-F238E27FC236}">
                <a16:creationId xmlns:a16="http://schemas.microsoft.com/office/drawing/2014/main" id="{AFF7E12F-BFCC-71E9-0BB1-D46B074BF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6616" y="1332841"/>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EEA527D-480C-5869-6485-2032EAD5C4D8}"/>
              </a:ext>
            </a:extLst>
          </p:cNvPr>
          <p:cNvPicPr>
            <a:picLocks noChangeAspect="1"/>
          </p:cNvPicPr>
          <p:nvPr/>
        </p:nvPicPr>
        <p:blipFill>
          <a:blip r:embed="rId7"/>
          <a:stretch>
            <a:fillRect/>
          </a:stretch>
        </p:blipFill>
        <p:spPr>
          <a:xfrm>
            <a:off x="191177" y="4706677"/>
            <a:ext cx="2952751" cy="1695736"/>
          </a:xfrm>
          <a:prstGeom prst="rect">
            <a:avLst/>
          </a:prstGeom>
        </p:spPr>
      </p:pic>
      <p:pic>
        <p:nvPicPr>
          <p:cNvPr id="7180" name="Picture 12" descr="Children volunteer to cook meals to help Wirral homeless | Wirral Globe">
            <a:extLst>
              <a:ext uri="{FF2B5EF4-FFF2-40B4-BE49-F238E27FC236}">
                <a16:creationId xmlns:a16="http://schemas.microsoft.com/office/drawing/2014/main" id="{277588D3-3DDC-CF22-B3BF-53EB0617E2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8558" y="4058194"/>
            <a:ext cx="3248081" cy="216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01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7D81-F76A-C84B-4442-A2A8F4C08C4D}"/>
              </a:ext>
            </a:extLst>
          </p:cNvPr>
          <p:cNvSpPr>
            <a:spLocks noGrp="1"/>
          </p:cNvSpPr>
          <p:nvPr>
            <p:ph type="title"/>
          </p:nvPr>
        </p:nvSpPr>
        <p:spPr>
          <a:xfrm>
            <a:off x="152400" y="-122403"/>
            <a:ext cx="10515600" cy="1325563"/>
          </a:xfrm>
        </p:spPr>
        <p:txBody>
          <a:bodyPr/>
          <a:lstStyle/>
          <a:p>
            <a:r>
              <a:rPr lang="en-GB" b="1" i="1" dirty="0">
                <a:latin typeface="Gill Sans MT" panose="020B0502020104020203" pitchFamily="34" charset="0"/>
              </a:rPr>
              <a:t>So, what can pupils actually do?</a:t>
            </a:r>
            <a:endParaRPr lang="en-GB" dirty="0"/>
          </a:p>
        </p:txBody>
      </p:sp>
      <p:sp>
        <p:nvSpPr>
          <p:cNvPr id="3" name="Content Placeholder 2">
            <a:extLst>
              <a:ext uri="{FF2B5EF4-FFF2-40B4-BE49-F238E27FC236}">
                <a16:creationId xmlns:a16="http://schemas.microsoft.com/office/drawing/2014/main" id="{036EA38B-D58F-3255-E5EE-54BDCCABC13C}"/>
              </a:ext>
            </a:extLst>
          </p:cNvPr>
          <p:cNvSpPr>
            <a:spLocks noGrp="1"/>
          </p:cNvSpPr>
          <p:nvPr>
            <p:ph idx="1"/>
          </p:nvPr>
        </p:nvSpPr>
        <p:spPr>
          <a:xfrm>
            <a:off x="3370131" y="4593017"/>
            <a:ext cx="2244519" cy="870510"/>
          </a:xfrm>
          <a:solidFill>
            <a:srgbClr val="002060"/>
          </a:solidFill>
        </p:spPr>
        <p:txBody>
          <a:bodyPr>
            <a:normAutofit fontScale="92500"/>
          </a:bodyPr>
          <a:lstStyle/>
          <a:p>
            <a:pPr marL="0" indent="0">
              <a:buNone/>
            </a:pPr>
            <a:r>
              <a:rPr lang="en-GB" sz="5400" dirty="0">
                <a:solidFill>
                  <a:schemeClr val="bg1"/>
                </a:solidFill>
              </a:rPr>
              <a:t>Suggest</a:t>
            </a:r>
          </a:p>
        </p:txBody>
      </p:sp>
      <p:sp>
        <p:nvSpPr>
          <p:cNvPr id="4" name="Content Placeholder 2">
            <a:extLst>
              <a:ext uri="{FF2B5EF4-FFF2-40B4-BE49-F238E27FC236}">
                <a16:creationId xmlns:a16="http://schemas.microsoft.com/office/drawing/2014/main" id="{6D5BB9CF-1E19-2A3F-1E04-12386AC87017}"/>
              </a:ext>
            </a:extLst>
          </p:cNvPr>
          <p:cNvSpPr txBox="1">
            <a:spLocks/>
          </p:cNvSpPr>
          <p:nvPr/>
        </p:nvSpPr>
        <p:spPr>
          <a:xfrm>
            <a:off x="3234203" y="979175"/>
            <a:ext cx="1721031" cy="870510"/>
          </a:xfrm>
          <a:prstGeom prst="rect">
            <a:avLst/>
          </a:prstGeom>
          <a:solidFill>
            <a:srgbClr val="002060"/>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Write</a:t>
            </a:r>
          </a:p>
        </p:txBody>
      </p:sp>
      <p:sp>
        <p:nvSpPr>
          <p:cNvPr id="5" name="Content Placeholder 2">
            <a:extLst>
              <a:ext uri="{FF2B5EF4-FFF2-40B4-BE49-F238E27FC236}">
                <a16:creationId xmlns:a16="http://schemas.microsoft.com/office/drawing/2014/main" id="{6EA1BC06-35A4-702D-446B-EF72A66B50C2}"/>
              </a:ext>
            </a:extLst>
          </p:cNvPr>
          <p:cNvSpPr txBox="1">
            <a:spLocks/>
          </p:cNvSpPr>
          <p:nvPr/>
        </p:nvSpPr>
        <p:spPr>
          <a:xfrm>
            <a:off x="9447443" y="288936"/>
            <a:ext cx="2419350"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Exhibit</a:t>
            </a:r>
          </a:p>
        </p:txBody>
      </p:sp>
      <p:sp>
        <p:nvSpPr>
          <p:cNvPr id="6" name="Content Placeholder 2">
            <a:extLst>
              <a:ext uri="{FF2B5EF4-FFF2-40B4-BE49-F238E27FC236}">
                <a16:creationId xmlns:a16="http://schemas.microsoft.com/office/drawing/2014/main" id="{F7253386-6E7B-DADE-918E-3A0C491DBCB9}"/>
              </a:ext>
            </a:extLst>
          </p:cNvPr>
          <p:cNvSpPr txBox="1">
            <a:spLocks/>
          </p:cNvSpPr>
          <p:nvPr/>
        </p:nvSpPr>
        <p:spPr>
          <a:xfrm>
            <a:off x="6217377" y="2884108"/>
            <a:ext cx="2762249" cy="1005452"/>
          </a:xfrm>
          <a:prstGeom prst="rect">
            <a:avLst/>
          </a:prstGeom>
          <a:solidFill>
            <a:srgbClr val="002060"/>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Raise awareness</a:t>
            </a:r>
          </a:p>
        </p:txBody>
      </p:sp>
      <p:sp>
        <p:nvSpPr>
          <p:cNvPr id="7" name="Content Placeholder 2">
            <a:extLst>
              <a:ext uri="{FF2B5EF4-FFF2-40B4-BE49-F238E27FC236}">
                <a16:creationId xmlns:a16="http://schemas.microsoft.com/office/drawing/2014/main" id="{DCF488D7-49F6-AC87-31A4-C5CE1BBAB31B}"/>
              </a:ext>
            </a:extLst>
          </p:cNvPr>
          <p:cNvSpPr txBox="1">
            <a:spLocks/>
          </p:cNvSpPr>
          <p:nvPr/>
        </p:nvSpPr>
        <p:spPr>
          <a:xfrm>
            <a:off x="9447442" y="5349134"/>
            <a:ext cx="1983376"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Sing</a:t>
            </a:r>
          </a:p>
        </p:txBody>
      </p:sp>
      <p:sp>
        <p:nvSpPr>
          <p:cNvPr id="8" name="Content Placeholder 2">
            <a:extLst>
              <a:ext uri="{FF2B5EF4-FFF2-40B4-BE49-F238E27FC236}">
                <a16:creationId xmlns:a16="http://schemas.microsoft.com/office/drawing/2014/main" id="{19032939-27D5-0428-4986-05453D4D7A65}"/>
              </a:ext>
            </a:extLst>
          </p:cNvPr>
          <p:cNvSpPr txBox="1">
            <a:spLocks/>
          </p:cNvSpPr>
          <p:nvPr/>
        </p:nvSpPr>
        <p:spPr>
          <a:xfrm>
            <a:off x="2762711" y="3573346"/>
            <a:ext cx="2362200"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Change</a:t>
            </a:r>
          </a:p>
        </p:txBody>
      </p:sp>
      <p:sp>
        <p:nvSpPr>
          <p:cNvPr id="9" name="Content Placeholder 2">
            <a:extLst>
              <a:ext uri="{FF2B5EF4-FFF2-40B4-BE49-F238E27FC236}">
                <a16:creationId xmlns:a16="http://schemas.microsoft.com/office/drawing/2014/main" id="{E2D91CF9-5878-5D8E-5D8C-8F67D06FAC53}"/>
              </a:ext>
            </a:extLst>
          </p:cNvPr>
          <p:cNvSpPr txBox="1">
            <a:spLocks/>
          </p:cNvSpPr>
          <p:nvPr/>
        </p:nvSpPr>
        <p:spPr>
          <a:xfrm>
            <a:off x="256888" y="3356162"/>
            <a:ext cx="2362200"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Plan</a:t>
            </a:r>
          </a:p>
        </p:txBody>
      </p:sp>
      <p:pic>
        <p:nvPicPr>
          <p:cNvPr id="7170" name="Picture 2" descr="How Harvest Festival services are supplying food banks | The Church of  England">
            <a:extLst>
              <a:ext uri="{FF2B5EF4-FFF2-40B4-BE49-F238E27FC236}">
                <a16:creationId xmlns:a16="http://schemas.microsoft.com/office/drawing/2014/main" id="{16987B4D-21AE-629B-778E-5D1EABF02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442" y="3221188"/>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lastic pollution | Friends of the Earth">
            <a:extLst>
              <a:ext uri="{FF2B5EF4-FFF2-40B4-BE49-F238E27FC236}">
                <a16:creationId xmlns:a16="http://schemas.microsoft.com/office/drawing/2014/main" id="{41D87115-515F-F2E4-E508-327F24A59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32" y="155873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raffic threat makes walking in cities unsafe for children,… | Brake">
            <a:extLst>
              <a:ext uri="{FF2B5EF4-FFF2-40B4-BE49-F238E27FC236}">
                <a16:creationId xmlns:a16="http://schemas.microsoft.com/office/drawing/2014/main" id="{01FC2D06-63D1-0592-F7F9-CFC9EAC6C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377" y="1029549"/>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arcus Rashford's campaign for free meals: How the Manchester United star  made a real social impact">
            <a:extLst>
              <a:ext uri="{FF2B5EF4-FFF2-40B4-BE49-F238E27FC236}">
                <a16:creationId xmlns:a16="http://schemas.microsoft.com/office/drawing/2014/main" id="{0F2FB200-AB34-398E-75C4-AF4FB25DB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170" y="2006762"/>
            <a:ext cx="2695712" cy="141742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Primary school invites in elderly people to work with young pupils |  Primary schools | The Guardian">
            <a:extLst>
              <a:ext uri="{FF2B5EF4-FFF2-40B4-BE49-F238E27FC236}">
                <a16:creationId xmlns:a16="http://schemas.microsoft.com/office/drawing/2014/main" id="{AFF7E12F-BFCC-71E9-0BB1-D46B074BF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6616" y="1332841"/>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EEA527D-480C-5869-6485-2032EAD5C4D8}"/>
              </a:ext>
            </a:extLst>
          </p:cNvPr>
          <p:cNvPicPr>
            <a:picLocks noChangeAspect="1"/>
          </p:cNvPicPr>
          <p:nvPr/>
        </p:nvPicPr>
        <p:blipFill>
          <a:blip r:embed="rId7"/>
          <a:stretch>
            <a:fillRect/>
          </a:stretch>
        </p:blipFill>
        <p:spPr>
          <a:xfrm>
            <a:off x="256888" y="5138919"/>
            <a:ext cx="2362201" cy="1356589"/>
          </a:xfrm>
          <a:prstGeom prst="rect">
            <a:avLst/>
          </a:prstGeom>
        </p:spPr>
      </p:pic>
      <p:pic>
        <p:nvPicPr>
          <p:cNvPr id="7180" name="Picture 12" descr="Children volunteer to cook meals to help Wirral homeless | Wirral Globe">
            <a:extLst>
              <a:ext uri="{FF2B5EF4-FFF2-40B4-BE49-F238E27FC236}">
                <a16:creationId xmlns:a16="http://schemas.microsoft.com/office/drawing/2014/main" id="{277588D3-3DDC-CF22-B3BF-53EB0617E2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8558" y="4058194"/>
            <a:ext cx="3248081" cy="21614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D7B17858-F58B-8B44-1954-2B0800AE9102}"/>
              </a:ext>
            </a:extLst>
          </p:cNvPr>
          <p:cNvSpPr txBox="1">
            <a:spLocks/>
          </p:cNvSpPr>
          <p:nvPr/>
        </p:nvSpPr>
        <p:spPr>
          <a:xfrm>
            <a:off x="2911109" y="5612688"/>
            <a:ext cx="2244519" cy="87051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chemeClr val="bg1"/>
                </a:solidFill>
              </a:rPr>
              <a:t>Learn</a:t>
            </a:r>
          </a:p>
        </p:txBody>
      </p:sp>
    </p:spTree>
    <p:extLst>
      <p:ext uri="{BB962C8B-B14F-4D97-AF65-F5344CB8AC3E}">
        <p14:creationId xmlns:p14="http://schemas.microsoft.com/office/powerpoint/2010/main" val="23290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1AB95-CB1E-1233-02C6-225CE19DC2FE}"/>
              </a:ext>
            </a:extLst>
          </p:cNvPr>
          <p:cNvSpPr>
            <a:spLocks noGrp="1"/>
          </p:cNvSpPr>
          <p:nvPr>
            <p:ph idx="1"/>
          </p:nvPr>
        </p:nvSpPr>
        <p:spPr>
          <a:xfrm>
            <a:off x="838200" y="1555051"/>
            <a:ext cx="10515600" cy="4351338"/>
          </a:xfrm>
          <a:solidFill>
            <a:srgbClr val="FFFF00"/>
          </a:solidFill>
        </p:spPr>
        <p:txBody>
          <a:bodyPr>
            <a:normAutofit fontScale="92500"/>
          </a:bodyPr>
          <a:lstStyle/>
          <a:p>
            <a:pPr marL="0" indent="0">
              <a:buNone/>
            </a:pPr>
            <a:r>
              <a:rPr lang="en-GB" sz="2400" b="1" dirty="0">
                <a:effectLst/>
                <a:latin typeface="Tahoma" panose="020B0604030504040204" pitchFamily="34" charset="0"/>
                <a:ea typeface="Calibri" panose="020F0502020204030204" pitchFamily="34" charset="0"/>
                <a:cs typeface="Arial" panose="020B0604020202020204" pitchFamily="34" charset="0"/>
              </a:rPr>
              <a:t>Do you want to demonstrate how effectively your school’s distinctive Christian vision enables pupils and adults to flourish?</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2400" dirty="0">
                <a:effectLst/>
                <a:latin typeface="Tahoma" panose="020B0604030504040204" pitchFamily="34"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2400" dirty="0">
                <a:effectLst/>
                <a:latin typeface="Tahoma" panose="020B0604030504040204" pitchFamily="34" charset="0"/>
                <a:ea typeface="Calibri" panose="020F0502020204030204" pitchFamily="34" charset="0"/>
                <a:cs typeface="Arial" panose="020B0604020202020204" pitchFamily="34" charset="0"/>
              </a:rPr>
              <a:t>Through a meaningful, global, charitable partnership with Child of Hope, nursery, primary and secondary schools in Uganda, you could help develop your children’s understanding of faith in action, of disadvantage, deprivation and how to become courageous advocates for change in a global community.</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2400" dirty="0">
                <a:effectLst/>
                <a:latin typeface="Tahoma" panose="020B0604030504040204" pitchFamily="34"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2400" dirty="0">
                <a:effectLst/>
                <a:latin typeface="Tahoma" panose="020B0604030504040204" pitchFamily="34" charset="0"/>
                <a:ea typeface="Calibri" panose="020F0502020204030204" pitchFamily="34" charset="0"/>
                <a:cs typeface="Arial" panose="020B0604020202020204" pitchFamily="34" charset="0"/>
              </a:rPr>
              <a:t>Everything is Christ-centred. Child of Hope education, pastoral and medical staff work with children and their families to beat poverty through education. The schools provide free education for 600 children aged 3-18 from the </a:t>
            </a:r>
            <a:r>
              <a:rPr lang="en-GB" sz="2400" dirty="0" err="1">
                <a:effectLst/>
                <a:latin typeface="Tahoma" panose="020B0604030504040204" pitchFamily="34" charset="0"/>
                <a:ea typeface="Calibri" panose="020F0502020204030204" pitchFamily="34" charset="0"/>
                <a:cs typeface="Arial" panose="020B0604020202020204" pitchFamily="34" charset="0"/>
              </a:rPr>
              <a:t>Namatala</a:t>
            </a:r>
            <a:r>
              <a:rPr lang="en-GB" sz="2400" dirty="0">
                <a:effectLst/>
                <a:latin typeface="Tahoma" panose="020B0604030504040204" pitchFamily="34" charset="0"/>
                <a:ea typeface="Calibri" panose="020F0502020204030204" pitchFamily="34" charset="0"/>
                <a:cs typeface="Arial" panose="020B0604020202020204" pitchFamily="34" charset="0"/>
              </a:rPr>
              <a:t> slum and surrounding areas.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
        <p:nvSpPr>
          <p:cNvPr id="5" name="TextBox 4">
            <a:extLst>
              <a:ext uri="{FF2B5EF4-FFF2-40B4-BE49-F238E27FC236}">
                <a16:creationId xmlns:a16="http://schemas.microsoft.com/office/drawing/2014/main" id="{95356EB3-5E9D-F63A-37C4-AF6D08DAA2D4}"/>
              </a:ext>
            </a:extLst>
          </p:cNvPr>
          <p:cNvSpPr txBox="1"/>
          <p:nvPr/>
        </p:nvSpPr>
        <p:spPr>
          <a:xfrm>
            <a:off x="7565652" y="951611"/>
            <a:ext cx="4307588" cy="369332"/>
          </a:xfrm>
          <a:prstGeom prst="rect">
            <a:avLst/>
          </a:prstGeom>
          <a:noFill/>
        </p:spPr>
        <p:txBody>
          <a:bodyPr wrap="square">
            <a:spAutoFit/>
          </a:bodyPr>
          <a:lstStyle/>
          <a:p>
            <a:pPr marL="0" indent="0">
              <a:buNone/>
            </a:pPr>
            <a:r>
              <a:rPr lang="en-GB" sz="1800" b="1" u="sng" dirty="0">
                <a:solidFill>
                  <a:srgbClr val="0563C1"/>
                </a:solidFill>
                <a:effectLst/>
                <a:latin typeface="Tahoma" panose="020B0604030504040204" pitchFamily="34" charset="0"/>
                <a:ea typeface="Calibri" panose="020F0502020204030204" pitchFamily="34" charset="0"/>
                <a:cs typeface="Arial" panose="020B0604020202020204" pitchFamily="34" charset="0"/>
                <a:hlinkClick r:id="rId2"/>
              </a:rPr>
              <a:t>lucy.swift@childofhopeuganda.org</a:t>
            </a:r>
            <a:r>
              <a:rPr lang="en-GB" sz="1800" b="1" dirty="0">
                <a:effectLst/>
                <a:latin typeface="Tahoma" panose="020B0604030504040204" pitchFamily="34" charset="0"/>
                <a:ea typeface="Calibri" panose="020F0502020204030204" pitchFamily="34" charset="0"/>
              </a:rPr>
              <a:t> </a:t>
            </a:r>
            <a:endParaRPr lang="en-GB" dirty="0"/>
          </a:p>
        </p:txBody>
      </p:sp>
      <p:sp>
        <p:nvSpPr>
          <p:cNvPr id="7" name="TextBox 6">
            <a:extLst>
              <a:ext uri="{FF2B5EF4-FFF2-40B4-BE49-F238E27FC236}">
                <a16:creationId xmlns:a16="http://schemas.microsoft.com/office/drawing/2014/main" id="{AF6A58B0-5B02-3852-39EC-F2844D921053}"/>
              </a:ext>
            </a:extLst>
          </p:cNvPr>
          <p:cNvSpPr txBox="1"/>
          <p:nvPr/>
        </p:nvSpPr>
        <p:spPr>
          <a:xfrm>
            <a:off x="574765" y="6308209"/>
            <a:ext cx="12357463" cy="369332"/>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Times New Roman" panose="02020603050405020304" pitchFamily="18" charset="0"/>
                <a:hlinkClick r:id="rId3"/>
              </a:rPr>
              <a:t>https://youtu.be/zSGUKW7he30 </a:t>
            </a:r>
            <a:r>
              <a:rPr lang="en-GB" sz="1800" dirty="0">
                <a:effectLst/>
                <a:latin typeface="Calibri" panose="020F0502020204030204" pitchFamily="34" charset="0"/>
                <a:ea typeface="Times New Roman" panose="02020603050405020304" pitchFamily="18" charset="0"/>
              </a:rPr>
              <a:t>       </a:t>
            </a:r>
            <a:r>
              <a:rPr lang="en-GB" sz="1800" u="sng" dirty="0">
                <a:solidFill>
                  <a:srgbClr val="0000FF"/>
                </a:solidFill>
                <a:effectLst/>
                <a:latin typeface="Calibri" panose="020F0502020204030204" pitchFamily="34" charset="0"/>
                <a:ea typeface="Times New Roman" panose="02020603050405020304" pitchFamily="18" charset="0"/>
                <a:hlinkClick r:id="rId4"/>
              </a:rPr>
              <a:t>https://youtu.be/k1Wzz_xFStg.</a:t>
            </a:r>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A48EA1CD-02EB-8C4B-44A4-5FDDF042405F}"/>
              </a:ext>
            </a:extLst>
          </p:cNvPr>
          <p:cNvPicPr>
            <a:picLocks noChangeAspect="1"/>
          </p:cNvPicPr>
          <p:nvPr/>
        </p:nvPicPr>
        <p:blipFill>
          <a:blip r:embed="rId5"/>
          <a:stretch>
            <a:fillRect/>
          </a:stretch>
        </p:blipFill>
        <p:spPr>
          <a:xfrm>
            <a:off x="211225" y="266258"/>
            <a:ext cx="5553850" cy="1171739"/>
          </a:xfrm>
          <a:prstGeom prst="rect">
            <a:avLst/>
          </a:prstGeom>
        </p:spPr>
      </p:pic>
    </p:spTree>
    <p:extLst>
      <p:ext uri="{BB962C8B-B14F-4D97-AF65-F5344CB8AC3E}">
        <p14:creationId xmlns:p14="http://schemas.microsoft.com/office/powerpoint/2010/main" val="365737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E39CDDC5878B4EBA03E9120292B377" ma:contentTypeVersion="16" ma:contentTypeDescription="Create a new document." ma:contentTypeScope="" ma:versionID="4e02b8891301a1d58b37fa252b69155d">
  <xsd:schema xmlns:xsd="http://www.w3.org/2001/XMLSchema" xmlns:xs="http://www.w3.org/2001/XMLSchema" xmlns:p="http://schemas.microsoft.com/office/2006/metadata/properties" xmlns:ns2="b753895e-4b06-46c9-ae8e-e0ba2b3b4e6e" xmlns:ns3="79edefcc-c534-4425-9bec-a624efb6a189" targetNamespace="http://schemas.microsoft.com/office/2006/metadata/properties" ma:root="true" ma:fieldsID="fd636dd64279fe13d272274bbe23146f" ns2:_="" ns3:_="">
    <xsd:import namespace="b753895e-4b06-46c9-ae8e-e0ba2b3b4e6e"/>
    <xsd:import namespace="79edefcc-c534-4425-9bec-a624efb6a1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3895e-4b06-46c9-ae8e-e0ba2b3b4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869fc-fc21-4d8c-aca5-5d3a6af01b9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edefcc-c534-4425-9bec-a624efb6a18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985488-38b8-4168-88c3-c83ce7cc1492}" ma:internalName="TaxCatchAll" ma:showField="CatchAllData" ma:web="79edefcc-c534-4425-9bec-a624efb6a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5C0D0D-B7E1-4AD1-B06D-75C44E3CDF3E}">
  <ds:schemaRefs>
    <ds:schemaRef ds:uri="http://schemas.microsoft.com/sharepoint/v3/contenttype/forms"/>
  </ds:schemaRefs>
</ds:datastoreItem>
</file>

<file path=customXml/itemProps2.xml><?xml version="1.0" encoding="utf-8"?>
<ds:datastoreItem xmlns:ds="http://schemas.openxmlformats.org/officeDocument/2006/customXml" ds:itemID="{E2DBB1C7-0306-466A-A61E-F7188BB93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3895e-4b06-46c9-ae8e-e0ba2b3b4e6e"/>
    <ds:schemaRef ds:uri="79edefcc-c534-4425-9bec-a624efb6a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327</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Gill Sans MT</vt:lpstr>
      <vt:lpstr>Tahoma</vt:lpstr>
      <vt:lpstr>Office Theme</vt:lpstr>
      <vt:lpstr>Hope Aspiration and Courageous Advocacy in the Primary School</vt:lpstr>
      <vt:lpstr>What does the Bible have to say?</vt:lpstr>
      <vt:lpstr>Christian Values</vt:lpstr>
      <vt:lpstr>School Vision</vt:lpstr>
      <vt:lpstr>What SIAMS has to say currently:</vt:lpstr>
      <vt:lpstr>What SIAMS may have to say in the future:</vt:lpstr>
      <vt:lpstr>So, what can pupils actually do?</vt:lpstr>
      <vt:lpstr>So, what can pupils actually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Aspiration and Courageous Advocacy in the Primary School</dc:title>
  <dc:creator>Laura Harris</dc:creator>
  <cp:lastModifiedBy>Laura Harris</cp:lastModifiedBy>
  <cp:revision>1</cp:revision>
  <dcterms:created xsi:type="dcterms:W3CDTF">2022-10-12T13:35:51Z</dcterms:created>
  <dcterms:modified xsi:type="dcterms:W3CDTF">2022-10-14T13:30:04Z</dcterms:modified>
</cp:coreProperties>
</file>