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1"/>
  </p:notesMasterIdLst>
  <p:sldIdLst>
    <p:sldId id="257" r:id="rId5"/>
    <p:sldId id="281" r:id="rId6"/>
    <p:sldId id="270" r:id="rId7"/>
    <p:sldId id="269" r:id="rId8"/>
    <p:sldId id="271" r:id="rId9"/>
    <p:sldId id="268" r:id="rId10"/>
    <p:sldId id="301" r:id="rId11"/>
    <p:sldId id="305" r:id="rId12"/>
    <p:sldId id="285" r:id="rId13"/>
    <p:sldId id="261" r:id="rId14"/>
    <p:sldId id="275" r:id="rId15"/>
    <p:sldId id="262" r:id="rId16"/>
    <p:sldId id="274" r:id="rId17"/>
    <p:sldId id="283" r:id="rId18"/>
    <p:sldId id="303" r:id="rId19"/>
    <p:sldId id="276" r:id="rId20"/>
    <p:sldId id="308" r:id="rId21"/>
    <p:sldId id="277" r:id="rId22"/>
    <p:sldId id="299" r:id="rId23"/>
    <p:sldId id="310" r:id="rId24"/>
    <p:sldId id="304" r:id="rId25"/>
    <p:sldId id="289" r:id="rId26"/>
    <p:sldId id="298" r:id="rId27"/>
    <p:sldId id="297" r:id="rId28"/>
    <p:sldId id="287" r:id="rId29"/>
    <p:sldId id="30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7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7E66"/>
    <a:srgbClr val="56492E"/>
    <a:srgbClr val="CADADD"/>
    <a:srgbClr val="E97F16"/>
    <a:srgbClr val="E8EDE5"/>
    <a:srgbClr val="FFFFFF"/>
    <a:srgbClr val="000000"/>
    <a:srgbClr val="3A6531"/>
    <a:srgbClr val="7A5D36"/>
    <a:srgbClr val="DB0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8" y="64"/>
      </p:cViewPr>
      <p:guideLst>
        <p:guide orient="horz" pos="2183"/>
        <p:guide pos="3840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Barnes" userId="d89bca04-c45c-4ee1-a963-ddc1fcda74ad" providerId="ADAL" clId="{4A208E9A-CA52-4531-A2CC-6E99CFFBF4F7}"/>
    <pc:docChg chg="undo custSel addSld delSld">
      <pc:chgData name="Lee Barnes" userId="d89bca04-c45c-4ee1-a963-ddc1fcda74ad" providerId="ADAL" clId="{4A208E9A-CA52-4531-A2CC-6E99CFFBF4F7}" dt="2026-02-02T13:55:32.027" v="16" actId="47"/>
      <pc:docMkLst>
        <pc:docMk/>
      </pc:docMkLst>
      <pc:sldChg chg="add del">
        <pc:chgData name="Lee Barnes" userId="d89bca04-c45c-4ee1-a963-ddc1fcda74ad" providerId="ADAL" clId="{4A208E9A-CA52-4531-A2CC-6E99CFFBF4F7}" dt="2026-02-02T13:53:04.648" v="9" actId="47"/>
        <pc:sldMkLst>
          <pc:docMk/>
          <pc:sldMk cId="908204659" sldId="257"/>
        </pc:sldMkLst>
      </pc:sldChg>
      <pc:sldChg chg="add del">
        <pc:chgData name="Lee Barnes" userId="d89bca04-c45c-4ee1-a963-ddc1fcda74ad" providerId="ADAL" clId="{4A208E9A-CA52-4531-A2CC-6E99CFFBF4F7}" dt="2026-02-02T13:53:22.099" v="12" actId="47"/>
        <pc:sldMkLst>
          <pc:docMk/>
          <pc:sldMk cId="2023719909" sldId="265"/>
        </pc:sldMkLst>
      </pc:sldChg>
      <pc:sldChg chg="del">
        <pc:chgData name="Lee Barnes" userId="d89bca04-c45c-4ee1-a963-ddc1fcda74ad" providerId="ADAL" clId="{4A208E9A-CA52-4531-A2CC-6E99CFFBF4F7}" dt="2026-02-02T13:54:04.260" v="14" actId="47"/>
        <pc:sldMkLst>
          <pc:docMk/>
          <pc:sldMk cId="3088502934" sldId="286"/>
        </pc:sldMkLst>
      </pc:sldChg>
      <pc:sldChg chg="add del">
        <pc:chgData name="Lee Barnes" userId="d89bca04-c45c-4ee1-a963-ddc1fcda74ad" providerId="ADAL" clId="{4A208E9A-CA52-4531-A2CC-6E99CFFBF4F7}" dt="2026-02-02T13:53:24.547" v="13" actId="47"/>
        <pc:sldMkLst>
          <pc:docMk/>
          <pc:sldMk cId="2466428271" sldId="291"/>
        </pc:sldMkLst>
      </pc:sldChg>
      <pc:sldChg chg="add del">
        <pc:chgData name="Lee Barnes" userId="d89bca04-c45c-4ee1-a963-ddc1fcda74ad" providerId="ADAL" clId="{4A208E9A-CA52-4531-A2CC-6E99CFFBF4F7}" dt="2026-02-02T13:53:20.114" v="11" actId="47"/>
        <pc:sldMkLst>
          <pc:docMk/>
          <pc:sldMk cId="406410244" sldId="300"/>
        </pc:sldMkLst>
      </pc:sldChg>
      <pc:sldChg chg="del">
        <pc:chgData name="Lee Barnes" userId="d89bca04-c45c-4ee1-a963-ddc1fcda74ad" providerId="ADAL" clId="{4A208E9A-CA52-4531-A2CC-6E99CFFBF4F7}" dt="2026-02-02T13:55:32.027" v="16" actId="47"/>
        <pc:sldMkLst>
          <pc:docMk/>
          <pc:sldMk cId="2276687416" sldId="306"/>
        </pc:sldMkLst>
      </pc:sldChg>
      <pc:sldChg chg="del">
        <pc:chgData name="Lee Barnes" userId="d89bca04-c45c-4ee1-a963-ddc1fcda74ad" providerId="ADAL" clId="{4A208E9A-CA52-4531-A2CC-6E99CFFBF4F7}" dt="2026-02-02T13:55:26.176" v="15" actId="47"/>
        <pc:sldMkLst>
          <pc:docMk/>
          <pc:sldMk cId="269002842" sldId="309"/>
        </pc:sldMkLst>
      </pc:sldChg>
      <pc:sldChg chg="add del">
        <pc:chgData name="Lee Barnes" userId="d89bca04-c45c-4ee1-a963-ddc1fcda74ad" providerId="ADAL" clId="{4A208E9A-CA52-4531-A2CC-6E99CFFBF4F7}" dt="2026-02-02T13:53:17.949" v="10" actId="47"/>
        <pc:sldMkLst>
          <pc:docMk/>
          <pc:sldMk cId="4267965163" sldId="311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6T15:59:59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67AE6-2855-E142-9D12-36787BE8CD2C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A54C-0651-3B4A-BDC8-C0F486BE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9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7A54C-0651-3B4A-BDC8-C0F486BE15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9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2439CEB-9265-C646-B36F-253B55D04E38}" type="datetime1">
              <a:rPr lang="en-GB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E7843D-FF13-4365-9478-9625B70A2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7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4311-546F-464C-8612-641F6CD7DC16}" type="datetime1">
              <a:rPr lang="en-GB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0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A1CA-4A17-8643-9978-D857E88556E4}" type="datetime1">
              <a:rPr lang="en-GB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9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92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671332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585732"/>
            <a:ext cx="10691265" cy="4335066"/>
          </a:xfrm>
        </p:spPr>
        <p:txBody>
          <a:bodyPr>
            <a:noAutofit/>
          </a:bodyPr>
          <a:lstStyle>
            <a:lvl1pPr marL="0" indent="0">
              <a:buClr>
                <a:srgbClr val="3A6531"/>
              </a:buClr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Clr>
                <a:srgbClr val="3A6531"/>
              </a:buClr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Clr>
                <a:srgbClr val="3A6531"/>
              </a:buClr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Clr>
                <a:srgbClr val="3A6531"/>
              </a:buClr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Clr>
                <a:srgbClr val="3A6531"/>
              </a:buClr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A9EB-754F-9B44-92AB-FAB81EF357B1}" type="datetime1">
              <a:rPr lang="en-GB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80A2604-7279-8D69-8471-22BC99FD8A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00" y="400281"/>
            <a:ext cx="567018" cy="247231"/>
          </a:xfrm>
          <a:prstGeom prst="rect">
            <a:avLst/>
          </a:prstGeom>
        </p:spPr>
      </p:pic>
      <p:pic>
        <p:nvPicPr>
          <p:cNvPr id="9" name="Picture 2" descr="Home - CCX">
            <a:extLst>
              <a:ext uri="{FF2B5EF4-FFF2-40B4-BE49-F238E27FC236}">
                <a16:creationId xmlns:a16="http://schemas.microsoft.com/office/drawing/2014/main" id="{78FE5E81-B44D-267C-ACC9-B4CE5069FB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6588" y="523896"/>
            <a:ext cx="365312" cy="12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079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5A2B4-A982-874F-B2A3-653B857E9484}" type="datetime1">
              <a:rPr lang="en-GB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6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2736-2569-2341-AD37-55AC04B03F45}" type="datetime1">
              <a:rPr lang="en-GB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8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79C1-63EF-D24B-9009-536C9A3FF41F}" type="datetime1">
              <a:rPr lang="en-GB" smtClean="0"/>
              <a:t>02/02/2026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DBFB-48BF-D14E-925E-C3311BA7F1FF}" type="datetime1">
              <a:rPr lang="en-GB" smtClean="0"/>
              <a:t>02/02/2026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D3EA-BDDA-A045-A31D-95C1D5EE1D75}" type="datetime1">
              <a:rPr lang="en-GB" smtClean="0"/>
              <a:t>02/02/2026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7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4E5C7-2C27-6A44-A3EB-F8EE3BA11200}" type="datetime1">
              <a:rPr lang="en-GB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3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63B7-45F8-8A49-9B09-340D5C1588E5}" type="datetime1">
              <a:rPr lang="en-GB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13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+mj-lt"/>
              </a:defRPr>
            </a:lvl1pPr>
          </a:lstStyle>
          <a:p>
            <a:fld id="{29A4F9C5-8C59-AC4A-8800-3EB5ED98218F}" type="datetime1">
              <a:rPr lang="en-GB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87E7843D-FF13-4365-9478-9625B70A27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11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ebsite Banner.mp4">
            <a:hlinkClick r:id="" action="ppaction://media"/>
            <a:extLst>
              <a:ext uri="{FF2B5EF4-FFF2-40B4-BE49-F238E27FC236}">
                <a16:creationId xmlns:a16="http://schemas.microsoft.com/office/drawing/2014/main" id="{FFC3957C-9B8D-ECE5-5DBF-9E7C8145F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EC21F8F-281B-7427-B695-34505DBB8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9041" y="1514601"/>
            <a:ext cx="5093918" cy="22210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4272953-E8E4-1559-024F-E8E1C2984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6791" y="3970924"/>
            <a:ext cx="5898418" cy="1014168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Breaking the Jar</a:t>
            </a:r>
          </a:p>
        </p:txBody>
      </p:sp>
    </p:spTree>
    <p:extLst>
      <p:ext uri="{BB962C8B-B14F-4D97-AF65-F5344CB8AC3E}">
        <p14:creationId xmlns:p14="http://schemas.microsoft.com/office/powerpoint/2010/main" val="90820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83">
            <a:extLst>
              <a:ext uri="{FF2B5EF4-FFF2-40B4-BE49-F238E27FC236}">
                <a16:creationId xmlns:a16="http://schemas.microsoft.com/office/drawing/2014/main" id="{89D3CA03-CF0E-839D-FA19-D02F94D8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399"/>
            <a:ext cx="11402155" cy="4051611"/>
          </a:xfrm>
        </p:spPr>
        <p:txBody>
          <a:bodyPr/>
          <a:lstStyle/>
          <a:p>
            <a:r>
              <a:rPr lang="en-US" sz="10500"/>
              <a:t>WHAT IS</a:t>
            </a:r>
            <a:br>
              <a:rPr lang="en-US" sz="10500"/>
            </a:br>
            <a:r>
              <a:rPr lang="en-US" sz="10500"/>
              <a:t>THE GARDEN?</a:t>
            </a:r>
          </a:p>
        </p:txBody>
      </p:sp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AFD8EC5A-479F-F394-174F-60B67C1C3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4088" y="6356350"/>
            <a:ext cx="4539727" cy="365125"/>
          </a:xfrm>
        </p:spPr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2266EF75-6734-FAB8-BCE9-A22BC6027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87E7843D-FF13-4365-9478-9625B70A270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BC1CB8-ACF6-3FED-419A-171AABEBDF2E}"/>
              </a:ext>
            </a:extLst>
          </p:cNvPr>
          <p:cNvSpPr/>
          <p:nvPr/>
        </p:nvSpPr>
        <p:spPr>
          <a:xfrm>
            <a:off x="1584462" y="297896"/>
            <a:ext cx="10511182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F12EDC-C8B5-FA65-407B-47504C8CEE74}"/>
              </a:ext>
            </a:extLst>
          </p:cNvPr>
          <p:cNvSpPr/>
          <p:nvPr/>
        </p:nvSpPr>
        <p:spPr>
          <a:xfrm>
            <a:off x="699563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825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FA2B1-F402-94D8-08BF-2D9FF5483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83">
            <a:extLst>
              <a:ext uri="{FF2B5EF4-FFF2-40B4-BE49-F238E27FC236}">
                <a16:creationId xmlns:a16="http://schemas.microsoft.com/office/drawing/2014/main" id="{A678F9B0-5824-9895-39C8-F3A6C737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76" y="574675"/>
            <a:ext cx="10718213" cy="2408663"/>
          </a:xfrm>
        </p:spPr>
        <p:txBody>
          <a:bodyPr/>
          <a:lstStyle/>
          <a:p>
            <a:r>
              <a:rPr lang="en-US" sz="20000"/>
              <a:t>15</a:t>
            </a:r>
            <a:r>
              <a:rPr lang="en-GB" sz="20000"/>
              <a:t> </a:t>
            </a:r>
            <a:r>
              <a:rPr lang="en-GB" sz="9600"/>
              <a:t>lay led</a:t>
            </a:r>
            <a:r>
              <a:rPr lang="en-US" sz="9600"/>
              <a:t> </a:t>
            </a:r>
          </a:p>
        </p:txBody>
      </p:sp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3F3BC23A-F212-D311-29DD-BCC16D7BF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4088" y="6356350"/>
            <a:ext cx="4539727" cy="365125"/>
          </a:xfrm>
        </p:spPr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FC0379E0-2DC2-B4D6-A310-B6C822EBA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87E7843D-FF13-4365-9478-9625B70A270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Content Placeholder 85">
            <a:extLst>
              <a:ext uri="{FF2B5EF4-FFF2-40B4-BE49-F238E27FC236}">
                <a16:creationId xmlns:a16="http://schemas.microsoft.com/office/drawing/2014/main" id="{C25C556B-1719-5AB0-B73F-B6D5B22AD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835" y="4460090"/>
            <a:ext cx="12221736" cy="1145255"/>
          </a:xfrm>
        </p:spPr>
        <p:txBody>
          <a:bodyPr/>
          <a:lstStyle/>
          <a:p>
            <a:r>
              <a:rPr lang="en-GB" sz="5300"/>
              <a:t>Missional communities across Norfolk.</a:t>
            </a:r>
            <a:endParaRPr lang="en-US" sz="5300"/>
          </a:p>
        </p:txBody>
      </p:sp>
      <p:sp>
        <p:nvSpPr>
          <p:cNvPr id="3" name="Title 83">
            <a:extLst>
              <a:ext uri="{FF2B5EF4-FFF2-40B4-BE49-F238E27FC236}">
                <a16:creationId xmlns:a16="http://schemas.microsoft.com/office/drawing/2014/main" id="{20C9D677-C66C-E2E3-0023-7C7BFBE5055C}"/>
              </a:ext>
            </a:extLst>
          </p:cNvPr>
          <p:cNvSpPr txBox="1">
            <a:spLocks/>
          </p:cNvSpPr>
          <p:nvPr/>
        </p:nvSpPr>
        <p:spPr>
          <a:xfrm>
            <a:off x="797279" y="3323063"/>
            <a:ext cx="11535970" cy="13381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800"/>
              <a:t>simple, sustainable, sociable</a:t>
            </a:r>
            <a:endParaRPr lang="en-US" sz="5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5DE25-2E4B-AD91-0D60-5E8BD91C5B5A}"/>
              </a:ext>
            </a:extLst>
          </p:cNvPr>
          <p:cNvSpPr/>
          <p:nvPr/>
        </p:nvSpPr>
        <p:spPr>
          <a:xfrm>
            <a:off x="699563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332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ABE8B-861C-B256-57EE-BFBD426A5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6A47-C79A-5C6B-A97C-CB16715E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7CD98DF4-5140-738A-5F72-A3549AA00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" name="Content Placeholder 8">
            <a:extLst>
              <a:ext uri="{FF2B5EF4-FFF2-40B4-BE49-F238E27FC236}">
                <a16:creationId xmlns:a16="http://schemas.microsoft.com/office/drawing/2014/main" id="{43C3C992-A83A-2FEB-49D9-AF1C4CD54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2939" y="289230"/>
            <a:ext cx="9746122" cy="6432245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A025CAE5-0EB4-D358-B75F-5EC46AF5DA28}"/>
              </a:ext>
            </a:extLst>
          </p:cNvPr>
          <p:cNvSpPr/>
          <p:nvPr/>
        </p:nvSpPr>
        <p:spPr>
          <a:xfrm>
            <a:off x="7335875" y="3242789"/>
            <a:ext cx="1507064" cy="1507064"/>
          </a:xfrm>
          <a:prstGeom prst="ellipse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3A58D2-F8A8-A3E0-8770-26CE8F506430}"/>
              </a:ext>
            </a:extLst>
          </p:cNvPr>
          <p:cNvGrpSpPr/>
          <p:nvPr/>
        </p:nvGrpSpPr>
        <p:grpSpPr>
          <a:xfrm>
            <a:off x="5345227" y="5725483"/>
            <a:ext cx="1337733" cy="307777"/>
            <a:chOff x="5345227" y="5725483"/>
            <a:chExt cx="1337733" cy="307777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2538A8B-A35F-231B-3689-75861F1CA2C3}"/>
                </a:ext>
              </a:extLst>
            </p:cNvPr>
            <p:cNvSpPr/>
            <p:nvPr/>
          </p:nvSpPr>
          <p:spPr>
            <a:xfrm>
              <a:off x="5366399" y="5764747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E224FA4-63C7-E2D6-66F8-D0E752F44A4A}"/>
                </a:ext>
              </a:extLst>
            </p:cNvPr>
            <p:cNvSpPr txBox="1"/>
            <p:nvPr/>
          </p:nvSpPr>
          <p:spPr>
            <a:xfrm>
              <a:off x="5345227" y="5725483"/>
              <a:ext cx="13377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Thetford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A8D74B-91B8-9844-46A8-8DAD474CCF41}"/>
              </a:ext>
            </a:extLst>
          </p:cNvPr>
          <p:cNvGrpSpPr/>
          <p:nvPr/>
        </p:nvGrpSpPr>
        <p:grpSpPr>
          <a:xfrm>
            <a:off x="7784130" y="4895304"/>
            <a:ext cx="1460653" cy="307777"/>
            <a:chOff x="7784130" y="4895304"/>
            <a:chExt cx="1460653" cy="30777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A45BCDF-FCF7-3F96-919B-EA8A30107C57}"/>
                </a:ext>
              </a:extLst>
            </p:cNvPr>
            <p:cNvSpPr/>
            <p:nvPr/>
          </p:nvSpPr>
          <p:spPr>
            <a:xfrm>
              <a:off x="9015532" y="4935013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EFBFE1E-F505-4D59-CB65-3CFB13F61FB1}"/>
                </a:ext>
              </a:extLst>
            </p:cNvPr>
            <p:cNvSpPr txBox="1"/>
            <p:nvPr/>
          </p:nvSpPr>
          <p:spPr>
            <a:xfrm>
              <a:off x="7784130" y="4895304"/>
              <a:ext cx="13377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/>
                <a:t>Raveningham</a:t>
              </a:r>
              <a:endParaRPr lang="en-US" sz="1400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2892A6-210E-94D4-5E87-F0372C73FCBB}"/>
              </a:ext>
            </a:extLst>
          </p:cNvPr>
          <p:cNvGrpSpPr/>
          <p:nvPr/>
        </p:nvGrpSpPr>
        <p:grpSpPr>
          <a:xfrm>
            <a:off x="8812331" y="3429000"/>
            <a:ext cx="1393688" cy="307777"/>
            <a:chOff x="8812331" y="3429000"/>
            <a:chExt cx="1393688" cy="307777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3B787E8-21F8-BFB6-D804-2D0AAC51279D}"/>
                </a:ext>
              </a:extLst>
            </p:cNvPr>
            <p:cNvSpPr/>
            <p:nvPr/>
          </p:nvSpPr>
          <p:spPr>
            <a:xfrm>
              <a:off x="8812331" y="3487213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9FB528B-42B7-C8F5-FEA2-FC0CB09E62B6}"/>
                </a:ext>
              </a:extLst>
            </p:cNvPr>
            <p:cNvSpPr txBox="1"/>
            <p:nvPr/>
          </p:nvSpPr>
          <p:spPr>
            <a:xfrm>
              <a:off x="8868286" y="3429000"/>
              <a:ext cx="13377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/>
                <a:t>Sprowston</a:t>
              </a:r>
              <a:endParaRPr lang="en-US" sz="1400" b="1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ABD6D4D-50D2-295E-E747-23E7D91AA003}"/>
              </a:ext>
            </a:extLst>
          </p:cNvPr>
          <p:cNvGrpSpPr/>
          <p:nvPr/>
        </p:nvGrpSpPr>
        <p:grpSpPr>
          <a:xfrm>
            <a:off x="2391737" y="2682176"/>
            <a:ext cx="1908512" cy="307777"/>
            <a:chOff x="2391737" y="2682176"/>
            <a:chExt cx="1908512" cy="307777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5837798-2F8A-92D7-1BA9-BF226DAFC255}"/>
                </a:ext>
              </a:extLst>
            </p:cNvPr>
            <p:cNvSpPr/>
            <p:nvPr/>
          </p:nvSpPr>
          <p:spPr>
            <a:xfrm>
              <a:off x="4070998" y="2725214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27EA7F2-7EF1-4543-3B71-DF4AF43496EA}"/>
                </a:ext>
              </a:extLst>
            </p:cNvPr>
            <p:cNvSpPr txBox="1"/>
            <p:nvPr/>
          </p:nvSpPr>
          <p:spPr>
            <a:xfrm>
              <a:off x="2391737" y="2682176"/>
              <a:ext cx="17746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Upper Nar Villages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4FFB1F-87EE-DB13-895C-AD75E1C778AC}"/>
              </a:ext>
            </a:extLst>
          </p:cNvPr>
          <p:cNvGrpSpPr/>
          <p:nvPr/>
        </p:nvGrpSpPr>
        <p:grpSpPr>
          <a:xfrm>
            <a:off x="8678349" y="4054480"/>
            <a:ext cx="1337733" cy="548878"/>
            <a:chOff x="8678349" y="4054480"/>
            <a:chExt cx="1337733" cy="548878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5EFC5B5-4C16-C8F2-206C-A47CED84A11D}"/>
                </a:ext>
              </a:extLst>
            </p:cNvPr>
            <p:cNvSpPr/>
            <p:nvPr/>
          </p:nvSpPr>
          <p:spPr>
            <a:xfrm>
              <a:off x="8888531" y="4054480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6190D80-5867-2B81-D124-AD159095F2E2}"/>
                </a:ext>
              </a:extLst>
            </p:cNvPr>
            <p:cNvSpPr txBox="1"/>
            <p:nvPr/>
          </p:nvSpPr>
          <p:spPr>
            <a:xfrm>
              <a:off x="8678349" y="4295581"/>
              <a:ext cx="13377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/>
                <a:t>Shotesham</a:t>
              </a:r>
              <a:endParaRPr lang="en-US" sz="1400" b="1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9B0657-BCEF-A168-EDE0-2D9C4A856B05}"/>
              </a:ext>
            </a:extLst>
          </p:cNvPr>
          <p:cNvGrpSpPr/>
          <p:nvPr/>
        </p:nvGrpSpPr>
        <p:grpSpPr>
          <a:xfrm>
            <a:off x="5195761" y="5460013"/>
            <a:ext cx="1669889" cy="307777"/>
            <a:chOff x="5195761" y="5460013"/>
            <a:chExt cx="1669889" cy="307777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C4F0CEF-7CE3-2432-7733-AB535A48B79D}"/>
                </a:ext>
              </a:extLst>
            </p:cNvPr>
            <p:cNvSpPr/>
            <p:nvPr/>
          </p:nvSpPr>
          <p:spPr>
            <a:xfrm>
              <a:off x="6636399" y="5519213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D782443-6320-C8D5-ECC9-D60FA6AB5739}"/>
                </a:ext>
              </a:extLst>
            </p:cNvPr>
            <p:cNvSpPr txBox="1"/>
            <p:nvPr/>
          </p:nvSpPr>
          <p:spPr>
            <a:xfrm>
              <a:off x="5195761" y="5460013"/>
              <a:ext cx="1540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Breckland South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5C365C-E76B-DA59-8505-563C24E1AE45}"/>
              </a:ext>
            </a:extLst>
          </p:cNvPr>
          <p:cNvGrpSpPr/>
          <p:nvPr/>
        </p:nvGrpSpPr>
        <p:grpSpPr>
          <a:xfrm>
            <a:off x="5941481" y="3651430"/>
            <a:ext cx="1337733" cy="307777"/>
            <a:chOff x="5941481" y="3651430"/>
            <a:chExt cx="1337733" cy="30777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1E320F6-3DAB-194F-73E1-0039C0ED210F}"/>
                </a:ext>
              </a:extLst>
            </p:cNvPr>
            <p:cNvSpPr/>
            <p:nvPr/>
          </p:nvSpPr>
          <p:spPr>
            <a:xfrm>
              <a:off x="7042797" y="3681948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5BC7F41-A6E2-B14F-7123-5DB85C0CEB39}"/>
                </a:ext>
              </a:extLst>
            </p:cNvPr>
            <p:cNvSpPr txBox="1"/>
            <p:nvPr/>
          </p:nvSpPr>
          <p:spPr>
            <a:xfrm>
              <a:off x="5941481" y="3651430"/>
              <a:ext cx="13377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/>
                <a:t>Costessey</a:t>
              </a:r>
              <a:endParaRPr lang="en-US" sz="1400" b="1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AAC9A1-8A49-A5A5-D3F6-DC8AB72A9D66}"/>
              </a:ext>
            </a:extLst>
          </p:cNvPr>
          <p:cNvGrpSpPr/>
          <p:nvPr/>
        </p:nvGrpSpPr>
        <p:grpSpPr>
          <a:xfrm>
            <a:off x="5741238" y="3982787"/>
            <a:ext cx="1505410" cy="307777"/>
            <a:chOff x="5741238" y="3982787"/>
            <a:chExt cx="1505410" cy="30777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C116A30-218C-F7F8-6687-C350042B0C58}"/>
                </a:ext>
              </a:extLst>
            </p:cNvPr>
            <p:cNvSpPr/>
            <p:nvPr/>
          </p:nvSpPr>
          <p:spPr>
            <a:xfrm>
              <a:off x="7017397" y="4020614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144F085-C372-F920-DA98-49A75E475438}"/>
                </a:ext>
              </a:extLst>
            </p:cNvPr>
            <p:cNvSpPr txBox="1"/>
            <p:nvPr/>
          </p:nvSpPr>
          <p:spPr>
            <a:xfrm>
              <a:off x="5741238" y="3982787"/>
              <a:ext cx="13377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Hethersett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BAC9E5-2BB4-3C4A-8553-AA654F47AE7A}"/>
              </a:ext>
            </a:extLst>
          </p:cNvPr>
          <p:cNvGrpSpPr/>
          <p:nvPr/>
        </p:nvGrpSpPr>
        <p:grpSpPr>
          <a:xfrm>
            <a:off x="8118065" y="2884034"/>
            <a:ext cx="1943423" cy="307777"/>
            <a:chOff x="8118065" y="2884034"/>
            <a:chExt cx="1943423" cy="307777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78EBA95-61AB-B85D-B3B6-D5B371A4D0B4}"/>
                </a:ext>
              </a:extLst>
            </p:cNvPr>
            <p:cNvSpPr/>
            <p:nvPr/>
          </p:nvSpPr>
          <p:spPr>
            <a:xfrm>
              <a:off x="8118065" y="2928413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846FB35-064A-67F9-FFB0-B550F4154258}"/>
                </a:ext>
              </a:extLst>
            </p:cNvPr>
            <p:cNvSpPr txBox="1"/>
            <p:nvPr/>
          </p:nvSpPr>
          <p:spPr>
            <a:xfrm>
              <a:off x="8198823" y="2884034"/>
              <a:ext cx="18626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Statton </a:t>
              </a:r>
              <a:r>
                <a:rPr lang="en-US" sz="1400" b="1" err="1"/>
                <a:t>Strawless</a:t>
              </a:r>
              <a:endParaRPr lang="en-US" sz="1400" b="1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090338-A632-E010-4098-B9CB57B815F7}"/>
              </a:ext>
            </a:extLst>
          </p:cNvPr>
          <p:cNvGrpSpPr/>
          <p:nvPr/>
        </p:nvGrpSpPr>
        <p:grpSpPr>
          <a:xfrm>
            <a:off x="5233941" y="2737708"/>
            <a:ext cx="1862665" cy="307777"/>
            <a:chOff x="5233941" y="2737708"/>
            <a:chExt cx="1862665" cy="307777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82C8443-A216-7DB5-E08B-498AD9A573E9}"/>
                </a:ext>
              </a:extLst>
            </p:cNvPr>
            <p:cNvSpPr/>
            <p:nvPr/>
          </p:nvSpPr>
          <p:spPr>
            <a:xfrm>
              <a:off x="6661797" y="2784481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84C47B1-5FDA-B6AF-C3DE-FAACBD53EFEB}"/>
                </a:ext>
              </a:extLst>
            </p:cNvPr>
            <p:cNvSpPr txBox="1"/>
            <p:nvPr/>
          </p:nvSpPr>
          <p:spPr>
            <a:xfrm>
              <a:off x="5233941" y="2737708"/>
              <a:ext cx="18626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/>
                <a:t>Attlebridge</a:t>
              </a:r>
              <a:endParaRPr lang="en-US" sz="1400" b="1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2AA294-4A3C-653A-0EC1-ED30AC0E6A3E}"/>
              </a:ext>
            </a:extLst>
          </p:cNvPr>
          <p:cNvGrpSpPr/>
          <p:nvPr/>
        </p:nvGrpSpPr>
        <p:grpSpPr>
          <a:xfrm>
            <a:off x="6165273" y="2174204"/>
            <a:ext cx="1862665" cy="307777"/>
            <a:chOff x="6165273" y="2174204"/>
            <a:chExt cx="1862665" cy="30777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8BFD759-48EC-1D6D-EE15-D63DE53749D1}"/>
                </a:ext>
              </a:extLst>
            </p:cNvPr>
            <p:cNvSpPr/>
            <p:nvPr/>
          </p:nvSpPr>
          <p:spPr>
            <a:xfrm>
              <a:off x="6416264" y="2225681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9123657-88AF-5A6B-F399-C4152EF24075}"/>
                </a:ext>
              </a:extLst>
            </p:cNvPr>
            <p:cNvSpPr txBox="1"/>
            <p:nvPr/>
          </p:nvSpPr>
          <p:spPr>
            <a:xfrm>
              <a:off x="6165273" y="2174204"/>
              <a:ext cx="18626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/>
                <a:t>Reepham</a:t>
              </a:r>
              <a:endParaRPr lang="en-US" sz="1400" b="1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D6BB04-E499-1EF1-A7D2-42D3F8EE6521}"/>
              </a:ext>
            </a:extLst>
          </p:cNvPr>
          <p:cNvGrpSpPr/>
          <p:nvPr/>
        </p:nvGrpSpPr>
        <p:grpSpPr>
          <a:xfrm>
            <a:off x="4746783" y="3340547"/>
            <a:ext cx="1576997" cy="307777"/>
            <a:chOff x="4746783" y="3340547"/>
            <a:chExt cx="1576997" cy="30777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2F0D051-E55E-F39C-ED3E-5BFDD07224DB}"/>
                </a:ext>
              </a:extLst>
            </p:cNvPr>
            <p:cNvSpPr/>
            <p:nvPr/>
          </p:nvSpPr>
          <p:spPr>
            <a:xfrm>
              <a:off x="5967530" y="3385615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6ECA7DE-0F38-55FC-9714-F90824589DCA}"/>
                </a:ext>
              </a:extLst>
            </p:cNvPr>
            <p:cNvSpPr txBox="1"/>
            <p:nvPr/>
          </p:nvSpPr>
          <p:spPr>
            <a:xfrm>
              <a:off x="4746783" y="3340547"/>
              <a:ext cx="15769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Ringland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8695E48-D0F7-203B-169D-2AC2DF437BDC}"/>
              </a:ext>
            </a:extLst>
          </p:cNvPr>
          <p:cNvGrpSpPr/>
          <p:nvPr/>
        </p:nvGrpSpPr>
        <p:grpSpPr>
          <a:xfrm>
            <a:off x="3162648" y="1742385"/>
            <a:ext cx="1862665" cy="307777"/>
            <a:chOff x="3162648" y="1742385"/>
            <a:chExt cx="1862665" cy="307777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428E467-DFB3-22DC-9B36-684A021C7C1E}"/>
                </a:ext>
              </a:extLst>
            </p:cNvPr>
            <p:cNvSpPr/>
            <p:nvPr/>
          </p:nvSpPr>
          <p:spPr>
            <a:xfrm>
              <a:off x="4545131" y="1802347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F33FE4A-E800-5C08-9076-B3B072490AD5}"/>
                </a:ext>
              </a:extLst>
            </p:cNvPr>
            <p:cNvSpPr txBox="1"/>
            <p:nvPr/>
          </p:nvSpPr>
          <p:spPr>
            <a:xfrm>
              <a:off x="3162648" y="1742385"/>
              <a:ext cx="18626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Fakenham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B778C4-B697-C6B5-0506-D119C148D43E}"/>
              </a:ext>
            </a:extLst>
          </p:cNvPr>
          <p:cNvGrpSpPr/>
          <p:nvPr/>
        </p:nvGrpSpPr>
        <p:grpSpPr>
          <a:xfrm>
            <a:off x="5707504" y="1832182"/>
            <a:ext cx="2087034" cy="307777"/>
            <a:chOff x="5707504" y="1832182"/>
            <a:chExt cx="2087034" cy="30777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FBD31AA-9522-771B-B1D3-FDF6F68716A6}"/>
                </a:ext>
              </a:extLst>
            </p:cNvPr>
            <p:cNvSpPr/>
            <p:nvPr/>
          </p:nvSpPr>
          <p:spPr>
            <a:xfrm>
              <a:off x="5815131" y="1887014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17D9159-2E65-1F66-9D23-33A0E924718E}"/>
                </a:ext>
              </a:extLst>
            </p:cNvPr>
            <p:cNvSpPr txBox="1"/>
            <p:nvPr/>
          </p:nvSpPr>
          <p:spPr>
            <a:xfrm>
              <a:off x="5707504" y="1832182"/>
              <a:ext cx="20870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Swanton Novers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5C64D7-BC81-FC77-3D13-356745956719}"/>
              </a:ext>
            </a:extLst>
          </p:cNvPr>
          <p:cNvGrpSpPr/>
          <p:nvPr/>
        </p:nvGrpSpPr>
        <p:grpSpPr>
          <a:xfrm>
            <a:off x="4220315" y="4620435"/>
            <a:ext cx="2158998" cy="307777"/>
            <a:chOff x="4220315" y="4620435"/>
            <a:chExt cx="2158998" cy="307777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53382CD-746B-461B-2F77-BD373CFB3ABC}"/>
                </a:ext>
              </a:extLst>
            </p:cNvPr>
            <p:cNvSpPr/>
            <p:nvPr/>
          </p:nvSpPr>
          <p:spPr>
            <a:xfrm>
              <a:off x="5712230" y="4666053"/>
              <a:ext cx="229251" cy="229251"/>
            </a:xfrm>
            <a:prstGeom prst="ellipse">
              <a:avLst/>
            </a:prstGeom>
            <a:solidFill>
              <a:schemeClr val="bg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A3F8F3D-EF3B-202C-834D-AE232D682DCB}"/>
                </a:ext>
              </a:extLst>
            </p:cNvPr>
            <p:cNvSpPr txBox="1"/>
            <p:nvPr/>
          </p:nvSpPr>
          <p:spPr>
            <a:xfrm>
              <a:off x="4220315" y="4620435"/>
              <a:ext cx="21589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Dereham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60D0F13-26C3-840B-46F4-0A8216524C21}"/>
              </a:ext>
            </a:extLst>
          </p:cNvPr>
          <p:cNvSpPr txBox="1"/>
          <p:nvPr/>
        </p:nvSpPr>
        <p:spPr>
          <a:xfrm>
            <a:off x="7421650" y="3832991"/>
            <a:ext cx="1337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NORWICH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DBF30-A094-A0AF-9AC9-3771F9F91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6A7948-468E-18F9-0FE2-07F15F410283}"/>
              </a:ext>
            </a:extLst>
          </p:cNvPr>
          <p:cNvSpPr/>
          <p:nvPr/>
        </p:nvSpPr>
        <p:spPr>
          <a:xfrm>
            <a:off x="8817939" y="308940"/>
            <a:ext cx="2913270" cy="351183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31F91C-4EB2-4A61-8962-3EF69C046345}"/>
              </a:ext>
            </a:extLst>
          </p:cNvPr>
          <p:cNvSpPr/>
          <p:nvPr/>
        </p:nvSpPr>
        <p:spPr>
          <a:xfrm>
            <a:off x="700983" y="6360765"/>
            <a:ext cx="2648226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3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500"/>
                            </p:stCondLst>
                            <p:childTnLst>
                              <p:par>
                                <p:cTn id="10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1CBA7-E43A-CB01-A2B8-ADCD7DEF8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5">
            <a:extLst>
              <a:ext uri="{FF2B5EF4-FFF2-40B4-BE49-F238E27FC236}">
                <a16:creationId xmlns:a16="http://schemas.microsoft.com/office/drawing/2014/main" id="{D2F4256A-A7D4-C09E-BCF5-E85FFF7F0A87}"/>
              </a:ext>
            </a:extLst>
          </p:cNvPr>
          <p:cNvSpPr txBox="1">
            <a:spLocks/>
          </p:cNvSpPr>
          <p:nvPr/>
        </p:nvSpPr>
        <p:spPr>
          <a:xfrm>
            <a:off x="7240322" y="1380416"/>
            <a:ext cx="2840379" cy="3565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0"/>
              <a:t>S.</a:t>
            </a:r>
            <a:endParaRPr lang="en-US" sz="24000"/>
          </a:p>
        </p:txBody>
      </p:sp>
      <p:sp>
        <p:nvSpPr>
          <p:cNvPr id="86" name="Content Placeholder 85">
            <a:extLst>
              <a:ext uri="{FF2B5EF4-FFF2-40B4-BE49-F238E27FC236}">
                <a16:creationId xmlns:a16="http://schemas.microsoft.com/office/drawing/2014/main" id="{D5D4B8B6-9543-BBDC-CE92-978276B90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250" y="1380416"/>
            <a:ext cx="2840379" cy="3565950"/>
          </a:xfrm>
        </p:spPr>
        <p:txBody>
          <a:bodyPr/>
          <a:lstStyle/>
          <a:p>
            <a:r>
              <a:rPr lang="en-GB" sz="24000"/>
              <a:t>D.</a:t>
            </a:r>
            <a:endParaRPr lang="en-US" sz="24000"/>
          </a:p>
        </p:txBody>
      </p:sp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97ADF7F7-04ED-C5B7-33C8-E841EC68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4088" y="6356350"/>
            <a:ext cx="4539727" cy="365125"/>
          </a:xfrm>
        </p:spPr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F1C77663-F5CE-4C05-ADFA-B0A21EFA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87E7843D-FF13-4365-9478-9625B70A270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itle 83">
            <a:extLst>
              <a:ext uri="{FF2B5EF4-FFF2-40B4-BE49-F238E27FC236}">
                <a16:creationId xmlns:a16="http://schemas.microsoft.com/office/drawing/2014/main" id="{AA467C38-1BA4-921E-F291-58EADBB653EB}"/>
              </a:ext>
            </a:extLst>
          </p:cNvPr>
          <p:cNvSpPr txBox="1">
            <a:spLocks/>
          </p:cNvSpPr>
          <p:nvPr/>
        </p:nvSpPr>
        <p:spPr>
          <a:xfrm>
            <a:off x="700635" y="4946366"/>
            <a:ext cx="11491365" cy="671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/>
              <a:t>DEVOTED.  LOVING.  EQUIPPED.   SPIRIT-FILLED.  SUFFERING</a:t>
            </a:r>
            <a:endParaRPr lang="en-US" sz="3300"/>
          </a:p>
        </p:txBody>
      </p:sp>
      <p:sp>
        <p:nvSpPr>
          <p:cNvPr id="4" name="Content Placeholder 85">
            <a:extLst>
              <a:ext uri="{FF2B5EF4-FFF2-40B4-BE49-F238E27FC236}">
                <a16:creationId xmlns:a16="http://schemas.microsoft.com/office/drawing/2014/main" id="{C27C7D1B-36A2-C44D-9DB6-E27A5EC9CA38}"/>
              </a:ext>
            </a:extLst>
          </p:cNvPr>
          <p:cNvSpPr txBox="1">
            <a:spLocks/>
          </p:cNvSpPr>
          <p:nvPr/>
        </p:nvSpPr>
        <p:spPr>
          <a:xfrm>
            <a:off x="3003687" y="1380416"/>
            <a:ext cx="2840379" cy="3565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0"/>
              <a:t>L.</a:t>
            </a:r>
            <a:endParaRPr lang="en-US" sz="24000"/>
          </a:p>
        </p:txBody>
      </p:sp>
      <p:sp>
        <p:nvSpPr>
          <p:cNvPr id="5" name="Content Placeholder 85">
            <a:extLst>
              <a:ext uri="{FF2B5EF4-FFF2-40B4-BE49-F238E27FC236}">
                <a16:creationId xmlns:a16="http://schemas.microsoft.com/office/drawing/2014/main" id="{A8046D23-B19E-9DA3-3A4A-D7D4D8C055B5}"/>
              </a:ext>
            </a:extLst>
          </p:cNvPr>
          <p:cNvSpPr txBox="1">
            <a:spLocks/>
          </p:cNvSpPr>
          <p:nvPr/>
        </p:nvSpPr>
        <p:spPr>
          <a:xfrm>
            <a:off x="5039012" y="1380416"/>
            <a:ext cx="2840379" cy="3565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0"/>
              <a:t>E.</a:t>
            </a:r>
            <a:endParaRPr lang="en-US" sz="24000"/>
          </a:p>
        </p:txBody>
      </p:sp>
      <p:sp>
        <p:nvSpPr>
          <p:cNvPr id="7" name="Content Placeholder 85">
            <a:extLst>
              <a:ext uri="{FF2B5EF4-FFF2-40B4-BE49-F238E27FC236}">
                <a16:creationId xmlns:a16="http://schemas.microsoft.com/office/drawing/2014/main" id="{73637C1C-C97A-A494-D0E6-68201CFF5994}"/>
              </a:ext>
            </a:extLst>
          </p:cNvPr>
          <p:cNvSpPr txBox="1">
            <a:spLocks/>
          </p:cNvSpPr>
          <p:nvPr/>
        </p:nvSpPr>
        <p:spPr>
          <a:xfrm>
            <a:off x="9602774" y="1380416"/>
            <a:ext cx="2840379" cy="3565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0"/>
              <a:t>S.</a:t>
            </a:r>
            <a:endParaRPr lang="en-US" sz="24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E70A7F-65D9-8F52-52DA-52620270206A}"/>
              </a:ext>
            </a:extLst>
          </p:cNvPr>
          <p:cNvSpPr/>
          <p:nvPr/>
        </p:nvSpPr>
        <p:spPr>
          <a:xfrm>
            <a:off x="1783244" y="364157"/>
            <a:ext cx="9947965" cy="340139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B20D3C-9835-A19F-9ABD-344B82792FE4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83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6" grpId="0" build="p"/>
      <p:bldP spid="2" grpId="0"/>
      <p:bldP spid="4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73387-F2E5-889F-CE54-866FDC54B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looking at a group of people&#10;&#10;AI-generated content may be incorrect.">
            <a:extLst>
              <a:ext uri="{FF2B5EF4-FFF2-40B4-BE49-F238E27FC236}">
                <a16:creationId xmlns:a16="http://schemas.microsoft.com/office/drawing/2014/main" id="{88115786-3FE3-2CFD-6879-92ABF254D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9"/>
            <a:ext cx="4305468" cy="32499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D7977A-A495-ED39-4326-FFBB27643132}"/>
              </a:ext>
            </a:extLst>
          </p:cNvPr>
          <p:cNvSpPr/>
          <p:nvPr/>
        </p:nvSpPr>
        <p:spPr>
          <a:xfrm>
            <a:off x="3133908" y="944137"/>
            <a:ext cx="6084433" cy="4928839"/>
          </a:xfrm>
          <a:prstGeom prst="rect">
            <a:avLst/>
          </a:prstGeom>
          <a:solidFill>
            <a:srgbClr val="000000">
              <a:alpha val="3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F4053D30-1050-5BC2-2C59-D41D0D5A6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4088" y="6356350"/>
            <a:ext cx="4539727" cy="365125"/>
          </a:xfrm>
        </p:spPr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80B10957-6BC6-54F1-753A-4A2005AE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87E7843D-FF13-4365-9478-9625B70A270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9" name="Picture 18" descr="A group of people playing instruments in a church&#10;&#10;AI-generated content may be incorrect.">
            <a:extLst>
              <a:ext uri="{FF2B5EF4-FFF2-40B4-BE49-F238E27FC236}">
                <a16:creationId xmlns:a16="http://schemas.microsoft.com/office/drawing/2014/main" id="{A48B1FB1-F322-C021-3CC0-5EA6DBC30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212" y="-6269"/>
            <a:ext cx="3630788" cy="36984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64F9A6-3C40-32FE-0E27-72E4521B8D47}"/>
              </a:ext>
            </a:extLst>
          </p:cNvPr>
          <p:cNvGrpSpPr/>
          <p:nvPr/>
        </p:nvGrpSpPr>
        <p:grpSpPr>
          <a:xfrm>
            <a:off x="0" y="-15730"/>
            <a:ext cx="12196764" cy="6885005"/>
            <a:chOff x="0" y="-27005"/>
            <a:chExt cx="12196764" cy="688500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32AEEB1-38BB-62FC-E45F-2A10B95DB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32439"/>
              <a:ext cx="2773801" cy="362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7464B1E-75D4-581A-1E5D-BFE2AA159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0652" y="-15316"/>
              <a:ext cx="4656621" cy="3492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BB163013-6692-D832-CA5C-9313E8B302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670" y="3232439"/>
              <a:ext cx="2672254" cy="3608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E9EB93F1-DFC9-6DB9-306B-1A9C110E0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982" y="-27005"/>
              <a:ext cx="2537133" cy="3382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9990D532-791C-B43C-0019-8DCA4B11BC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7717" y="3232439"/>
              <a:ext cx="4819047" cy="361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couple of people sitting on a step&#10;&#10;AI-generated content may be incorrect.">
              <a:extLst>
                <a:ext uri="{FF2B5EF4-FFF2-40B4-BE49-F238E27FC236}">
                  <a16:creationId xmlns:a16="http://schemas.microsoft.com/office/drawing/2014/main" id="{5276E7F5-D872-747C-0AD7-84470A029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9334" y="3226392"/>
              <a:ext cx="2710714" cy="3614286"/>
            </a:xfrm>
            <a:prstGeom prst="rect">
              <a:avLst/>
            </a:prstGeom>
          </p:spPr>
        </p:pic>
      </p:grpSp>
      <p:sp>
        <p:nvSpPr>
          <p:cNvPr id="6" name="Title 83">
            <a:extLst>
              <a:ext uri="{FF2B5EF4-FFF2-40B4-BE49-F238E27FC236}">
                <a16:creationId xmlns:a16="http://schemas.microsoft.com/office/drawing/2014/main" id="{10EE0945-65DB-D46E-9216-BB766CA8FCB4}"/>
              </a:ext>
            </a:extLst>
          </p:cNvPr>
          <p:cNvSpPr txBox="1">
            <a:spLocks/>
          </p:cNvSpPr>
          <p:nvPr/>
        </p:nvSpPr>
        <p:spPr>
          <a:xfrm>
            <a:off x="-251510" y="4942758"/>
            <a:ext cx="12443510" cy="15078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/>
              <a:t>MISSIONAL  COLLABs</a:t>
            </a:r>
            <a:endParaRPr lang="en-US" sz="9600"/>
          </a:p>
        </p:txBody>
      </p:sp>
      <p:sp>
        <p:nvSpPr>
          <p:cNvPr id="3" name="Title 83">
            <a:extLst>
              <a:ext uri="{FF2B5EF4-FFF2-40B4-BE49-F238E27FC236}">
                <a16:creationId xmlns:a16="http://schemas.microsoft.com/office/drawing/2014/main" id="{B84C1BD4-09B1-08A1-EF29-8F0589EFD838}"/>
              </a:ext>
            </a:extLst>
          </p:cNvPr>
          <p:cNvSpPr txBox="1">
            <a:spLocks/>
          </p:cNvSpPr>
          <p:nvPr/>
        </p:nvSpPr>
        <p:spPr>
          <a:xfrm>
            <a:off x="3099243" y="2659020"/>
            <a:ext cx="5839082" cy="15565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/>
              <a:t>MONTHLY</a:t>
            </a:r>
            <a:endParaRPr lang="en-US" sz="9600"/>
          </a:p>
        </p:txBody>
      </p:sp>
      <p:sp>
        <p:nvSpPr>
          <p:cNvPr id="2" name="Title 83">
            <a:extLst>
              <a:ext uri="{FF2B5EF4-FFF2-40B4-BE49-F238E27FC236}">
                <a16:creationId xmlns:a16="http://schemas.microsoft.com/office/drawing/2014/main" id="{A0A59740-AAB9-CDAF-5087-C7F5733FEC4D}"/>
              </a:ext>
            </a:extLst>
          </p:cNvPr>
          <p:cNvSpPr txBox="1">
            <a:spLocks/>
          </p:cNvSpPr>
          <p:nvPr/>
        </p:nvSpPr>
        <p:spPr>
          <a:xfrm>
            <a:off x="3358300" y="723129"/>
            <a:ext cx="5223890" cy="13381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/>
              <a:t>WEEKLY</a:t>
            </a:r>
            <a:endParaRPr lang="en-US" sz="9600"/>
          </a:p>
        </p:txBody>
      </p:sp>
    </p:spTree>
    <p:extLst>
      <p:ext uri="{BB962C8B-B14F-4D97-AF65-F5344CB8AC3E}">
        <p14:creationId xmlns:p14="http://schemas.microsoft.com/office/powerpoint/2010/main" val="203335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492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F04555-AFE1-E50E-F92B-F152176D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ebsite Banner.mp4">
            <a:hlinkClick r:id="" action="ppaction://media"/>
            <a:extLst>
              <a:ext uri="{FF2B5EF4-FFF2-40B4-BE49-F238E27FC236}">
                <a16:creationId xmlns:a16="http://schemas.microsoft.com/office/drawing/2014/main" id="{BC3B5FF4-2F61-0965-562E-1E5DFE825D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3" y="-74083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478BEB-BAA1-8D5D-109D-4A3C243E04CB}"/>
              </a:ext>
            </a:extLst>
          </p:cNvPr>
          <p:cNvSpPr/>
          <p:nvPr/>
        </p:nvSpPr>
        <p:spPr>
          <a:xfrm>
            <a:off x="1661583" y="543116"/>
            <a:ext cx="8868834" cy="5771767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2394E-3740-C87E-7330-5D3A237F8CB2}"/>
              </a:ext>
            </a:extLst>
          </p:cNvPr>
          <p:cNvSpPr txBox="1"/>
          <p:nvPr/>
        </p:nvSpPr>
        <p:spPr>
          <a:xfrm>
            <a:off x="1962414" y="412788"/>
            <a:ext cx="8267171" cy="60324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8000">
                <a:solidFill>
                  <a:srgbClr val="FFFFFF"/>
                </a:solidFill>
                <a:latin typeface="+mj-lt"/>
              </a:rPr>
              <a:t>PAUSE + REFLECT </a:t>
            </a:r>
          </a:p>
          <a:p>
            <a:pPr algn="l"/>
            <a:endParaRPr lang="en-GB" sz="4800">
              <a:solidFill>
                <a:srgbClr val="FFFFFF"/>
              </a:solidFill>
              <a:latin typeface="+mj-lt"/>
            </a:endParaRPr>
          </a:p>
          <a:p>
            <a:pPr algn="l"/>
            <a:r>
              <a:rPr lang="en-GB" sz="4800">
                <a:solidFill>
                  <a:srgbClr val="FFFFFF"/>
                </a:solidFill>
                <a:latin typeface="+mj-lt"/>
              </a:rPr>
              <a:t>What environment are you growing disciples in?</a:t>
            </a:r>
          </a:p>
          <a:p>
            <a:pPr algn="l"/>
            <a:endParaRPr lang="en-GB" sz="4800">
              <a:solidFill>
                <a:srgbClr val="FFFFFF"/>
              </a:solidFill>
              <a:latin typeface="+mj-lt"/>
            </a:endParaRPr>
          </a:p>
          <a:p>
            <a:pPr algn="l"/>
            <a:r>
              <a:rPr lang="en-GB" sz="4800">
                <a:solidFill>
                  <a:srgbClr val="FFFFFF"/>
                </a:solidFill>
                <a:latin typeface="+mj-lt"/>
              </a:rPr>
              <a:t>What limitations + opportunities do you see?</a:t>
            </a:r>
          </a:p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3EB6E-C172-715A-0791-6C952526E936}"/>
              </a:ext>
            </a:extLst>
          </p:cNvPr>
          <p:cNvSpPr txBox="1"/>
          <p:nvPr/>
        </p:nvSpPr>
        <p:spPr>
          <a:xfrm>
            <a:off x="5186892" y="246697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72266-8499-C85F-C551-54007F9B8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86506-ED5F-3BFA-9C81-A48A6EB84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2B987-7BBD-36B4-545A-F254C790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DC487-FA31-D3DA-F8AF-2E809584E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399"/>
            <a:ext cx="9461843" cy="3272589"/>
          </a:xfrm>
        </p:spPr>
        <p:txBody>
          <a:bodyPr/>
          <a:lstStyle/>
          <a:p>
            <a:r>
              <a:rPr lang="en-GB" sz="5400"/>
              <a:t>PRINCIPLE 1.</a:t>
            </a:r>
            <a:br>
              <a:rPr lang="en-GB" sz="8000"/>
            </a:br>
            <a:r>
              <a:rPr lang="en-GB" sz="8000"/>
              <a:t>Loving Families</a:t>
            </a:r>
            <a:endParaRPr lang="en-US" sz="80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E4487AF-6C22-239A-9AC8-3D2F3A3E5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43024" y="2344609"/>
            <a:ext cx="3520004" cy="36776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D9842D-00D9-24EA-C765-F4D175700C5C}"/>
              </a:ext>
            </a:extLst>
          </p:cNvPr>
          <p:cNvSpPr/>
          <p:nvPr/>
        </p:nvSpPr>
        <p:spPr>
          <a:xfrm>
            <a:off x="1783244" y="364157"/>
            <a:ext cx="9947965" cy="340139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F03611-059A-3345-85BA-B0F88B966E0C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807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72266-8499-C85F-C551-54007F9B8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86506-ED5F-3BFA-9C81-A48A6EB84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2B987-7BBD-36B4-545A-F254C790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DC487-FA31-D3DA-F8AF-2E809584E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565149"/>
            <a:ext cx="9461843" cy="1149351"/>
          </a:xfrm>
        </p:spPr>
        <p:txBody>
          <a:bodyPr/>
          <a:lstStyle/>
          <a:p>
            <a:r>
              <a:rPr lang="en-GB" sz="8000"/>
              <a:t>Family + mission</a:t>
            </a:r>
            <a:br>
              <a:rPr lang="en-GB" sz="8000"/>
            </a:br>
            <a:r>
              <a:rPr lang="en-GB" sz="4000"/>
              <a:t>trinity - Father son and Holy Spirit</a:t>
            </a:r>
            <a:br>
              <a:rPr lang="en-GB" sz="4000"/>
            </a:br>
            <a:r>
              <a:rPr lang="en-GB" sz="4000"/>
              <a:t>Abraham - father of nations</a:t>
            </a:r>
            <a:br>
              <a:rPr lang="en-GB" sz="4000"/>
            </a:br>
            <a:r>
              <a:rPr lang="en-GB" sz="4000"/>
              <a:t>ex 15.13 –‘a family champion’ (go-el) </a:t>
            </a:r>
            <a:br>
              <a:rPr lang="en-GB" sz="4000"/>
            </a:br>
            <a:r>
              <a:rPr lang="en-GB" sz="4000"/>
              <a:t>Jesus mark 3 –new family </a:t>
            </a:r>
            <a:br>
              <a:rPr lang="en-GB" sz="4000"/>
            </a:br>
            <a:r>
              <a:rPr lang="en-GB" sz="4000"/>
              <a:t>Acts- </a:t>
            </a:r>
            <a:r>
              <a:rPr lang="en-GB" sz="4000" err="1"/>
              <a:t>koinonia</a:t>
            </a:r>
            <a:br>
              <a:rPr lang="en-GB" sz="4000"/>
            </a:br>
            <a:r>
              <a:rPr lang="en-GB" sz="4000" err="1"/>
              <a:t>Oikos</a:t>
            </a:r>
            <a:r>
              <a:rPr lang="en-GB" sz="4000"/>
              <a:t> –Christian household</a:t>
            </a:r>
            <a:br>
              <a:rPr lang="en-GB" sz="4000"/>
            </a:br>
            <a:br>
              <a:rPr lang="en-GB" sz="4000"/>
            </a:br>
            <a:br>
              <a:rPr lang="en-GB" sz="4000"/>
            </a:br>
            <a:br>
              <a:rPr lang="en-GB" sz="4000"/>
            </a:br>
            <a:endParaRPr lang="en-US" sz="80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C3DD15C-27A4-0FAB-EB10-1490176442A4}"/>
              </a:ext>
            </a:extLst>
          </p:cNvPr>
          <p:cNvSpPr/>
          <p:nvPr/>
        </p:nvSpPr>
        <p:spPr>
          <a:xfrm>
            <a:off x="9663678" y="4023455"/>
            <a:ext cx="1946236" cy="1962296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4A47380A-8AC0-9CCA-CAB8-47DE995AED83}"/>
              </a:ext>
            </a:extLst>
          </p:cNvPr>
          <p:cNvSpPr/>
          <p:nvPr/>
        </p:nvSpPr>
        <p:spPr>
          <a:xfrm>
            <a:off x="9488506" y="1220989"/>
            <a:ext cx="2121408" cy="1828800"/>
          </a:xfrm>
          <a:prstGeom prst="triangl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1052CA-92F2-2CB9-351B-1F1A6CA58597}"/>
              </a:ext>
            </a:extLst>
          </p:cNvPr>
          <p:cNvSpPr/>
          <p:nvPr/>
        </p:nvSpPr>
        <p:spPr>
          <a:xfrm>
            <a:off x="1783244" y="364157"/>
            <a:ext cx="9947965" cy="340139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BA4E50-8C97-1702-B0D2-B973788AA664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763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F8A5B-B08D-BB0B-0B41-B090122EA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C3DDD-DD46-5F57-9A0E-733CDC09B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64A05-7235-AB38-CAD6-6D84A2B2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CE8800-358C-783D-034A-D62A0F48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67" y="1497047"/>
            <a:ext cx="9461843" cy="3857626"/>
          </a:xfrm>
        </p:spPr>
        <p:txBody>
          <a:bodyPr/>
          <a:lstStyle/>
          <a:p>
            <a:r>
              <a:rPr lang="en-GB" sz="5400"/>
              <a:t>PRINCIPLE 2.</a:t>
            </a:r>
            <a:br>
              <a:rPr lang="en-GB" sz="8000"/>
            </a:br>
            <a:r>
              <a:rPr lang="en-GB" sz="8000"/>
              <a:t>Communitas and Liminality</a:t>
            </a:r>
            <a:endParaRPr lang="en-US" sz="8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39C034-FBA6-68B9-3FDA-92ADF03213CF}"/>
              </a:ext>
            </a:extLst>
          </p:cNvPr>
          <p:cNvSpPr/>
          <p:nvPr/>
        </p:nvSpPr>
        <p:spPr>
          <a:xfrm>
            <a:off x="1783244" y="364157"/>
            <a:ext cx="9947965" cy="340139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2A8DE7-F50D-F1C4-61DE-EC4F5FEA0DE5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757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itting in chairs outside a building&#10;&#10;AI-generated content may be incorrect.">
            <a:extLst>
              <a:ext uri="{FF2B5EF4-FFF2-40B4-BE49-F238E27FC236}">
                <a16:creationId xmlns:a16="http://schemas.microsoft.com/office/drawing/2014/main" id="{E8016CDC-215E-E96C-2DD4-FD8897940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8141" y="-81588"/>
            <a:ext cx="5908829" cy="390176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7F3F0-1CDD-37C7-430C-352720139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F1FBE7-D1B6-2C57-20B2-59BDF0C6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A group of men playing guitar on a boat&#10;&#10;AI-generated content may be incorrect.">
            <a:extLst>
              <a:ext uri="{FF2B5EF4-FFF2-40B4-BE49-F238E27FC236}">
                <a16:creationId xmlns:a16="http://schemas.microsoft.com/office/drawing/2014/main" id="{29756EA7-B53F-A9DA-28AE-965296DBA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683" y="3705070"/>
            <a:ext cx="3164571" cy="2514223"/>
          </a:xfrm>
          <a:prstGeom prst="rect">
            <a:avLst/>
          </a:prstGeom>
        </p:spPr>
      </p:pic>
      <p:pic>
        <p:nvPicPr>
          <p:cNvPr id="11" name="Picture 10" descr="A group of people in a tent&#10;&#10;AI-generated content may be incorrect.">
            <a:extLst>
              <a:ext uri="{FF2B5EF4-FFF2-40B4-BE49-F238E27FC236}">
                <a16:creationId xmlns:a16="http://schemas.microsoft.com/office/drawing/2014/main" id="{B4BF2688-11C7-9793-80CE-FCB34E3B7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6" y="2757116"/>
            <a:ext cx="4960629" cy="3526043"/>
          </a:xfrm>
          <a:prstGeom prst="rect">
            <a:avLst/>
          </a:prstGeom>
        </p:spPr>
      </p:pic>
      <p:pic>
        <p:nvPicPr>
          <p:cNvPr id="14" name="Picture 13" descr="A group of people sitting in chairs in a cemetery&#10;&#10;AI-generated content may be incorrect.">
            <a:extLst>
              <a:ext uri="{FF2B5EF4-FFF2-40B4-BE49-F238E27FC236}">
                <a16:creationId xmlns:a16="http://schemas.microsoft.com/office/drawing/2014/main" id="{4A797EE3-B5FB-5B65-AAF5-0F3CE75506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4363" t="16538" r="4495" b="22445"/>
          <a:stretch>
            <a:fillRect/>
          </a:stretch>
        </p:blipFill>
        <p:spPr>
          <a:xfrm>
            <a:off x="9857803" y="3102290"/>
            <a:ext cx="2334197" cy="3112082"/>
          </a:xfrm>
          <a:prstGeom prst="rect">
            <a:avLst/>
          </a:prstGeom>
        </p:spPr>
      </p:pic>
      <p:pic>
        <p:nvPicPr>
          <p:cNvPr id="15" name="Picture 14" descr="A child sitting at a table painting&#10;&#10;AI-generated content may be incorrect.">
            <a:extLst>
              <a:ext uri="{FF2B5EF4-FFF2-40B4-BE49-F238E27FC236}">
                <a16:creationId xmlns:a16="http://schemas.microsoft.com/office/drawing/2014/main" id="{746148E9-23BF-8939-234D-07EB344E0C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509" t="13691" r="-5764" b="19537"/>
          <a:stretch>
            <a:fillRect/>
          </a:stretch>
        </p:blipFill>
        <p:spPr>
          <a:xfrm>
            <a:off x="8024083" y="3820181"/>
            <a:ext cx="1996229" cy="2385335"/>
          </a:xfrm>
          <a:prstGeom prst="rect">
            <a:avLst/>
          </a:prstGeom>
        </p:spPr>
      </p:pic>
      <p:pic>
        <p:nvPicPr>
          <p:cNvPr id="7" name="Picture 6" descr="A group of men standing in water&#10;&#10;AI-generated content may be incorrect.">
            <a:extLst>
              <a:ext uri="{FF2B5EF4-FFF2-40B4-BE49-F238E27FC236}">
                <a16:creationId xmlns:a16="http://schemas.microsoft.com/office/drawing/2014/main" id="{F5C25653-2934-8666-BF9E-9388463D8F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594" t="-11378" r="7358" b="14109"/>
          <a:stretch>
            <a:fillRect/>
          </a:stretch>
        </p:blipFill>
        <p:spPr>
          <a:xfrm>
            <a:off x="1" y="-472980"/>
            <a:ext cx="5073504" cy="3786658"/>
          </a:xfrm>
          <a:prstGeom prst="rect">
            <a:avLst/>
          </a:prstGeom>
        </p:spPr>
      </p:pic>
      <p:pic>
        <p:nvPicPr>
          <p:cNvPr id="16" name="Picture 15" descr="A group of bread sticks&#10;&#10;AI-generated content may be incorrect.">
            <a:extLst>
              <a:ext uri="{FF2B5EF4-FFF2-40B4-BE49-F238E27FC236}">
                <a16:creationId xmlns:a16="http://schemas.microsoft.com/office/drawing/2014/main" id="{E416545B-D030-5589-B9CE-92140FE7CAA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9399" r="-5702" b="21999"/>
          <a:stretch>
            <a:fillRect/>
          </a:stretch>
        </p:blipFill>
        <p:spPr>
          <a:xfrm>
            <a:off x="10028113" y="-27014"/>
            <a:ext cx="2334197" cy="31329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933F19-CB4F-1EF9-3B22-3E8816485183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392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36669-7516-ED89-4FA2-6D78E890B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E1C450-C316-00A7-9514-07607C84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21E2BA-56F1-B634-1DD4-7957FB1C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2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695E5A-E740-1163-AC57-1030F56D668C}"/>
              </a:ext>
            </a:extLst>
          </p:cNvPr>
          <p:cNvSpPr/>
          <p:nvPr/>
        </p:nvSpPr>
        <p:spPr>
          <a:xfrm rot="394631">
            <a:off x="4438938" y="1560318"/>
            <a:ext cx="3062868" cy="398098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PICTURE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EE5371-DF52-EDBF-9C3F-02DDCF6AE52A}"/>
              </a:ext>
            </a:extLst>
          </p:cNvPr>
          <p:cNvSpPr/>
          <p:nvPr/>
        </p:nvSpPr>
        <p:spPr>
          <a:xfrm rot="20855950">
            <a:off x="8178647" y="1442562"/>
            <a:ext cx="3062868" cy="398098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EB63AF-41B0-4F89-327F-D069FD1574A6}"/>
              </a:ext>
            </a:extLst>
          </p:cNvPr>
          <p:cNvSpPr txBox="1">
            <a:spLocks/>
          </p:cNvSpPr>
          <p:nvPr/>
        </p:nvSpPr>
        <p:spPr>
          <a:xfrm rot="-780000">
            <a:off x="8680772" y="4656238"/>
            <a:ext cx="1382751" cy="6713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rgbClr val="927E66"/>
                </a:solidFill>
              </a:rPr>
              <a:t>MATTI</a:t>
            </a:r>
            <a:endParaRPr lang="en-US">
              <a:solidFill>
                <a:srgbClr val="927E6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B2484D-3282-884F-0783-ADAD56D13E69}"/>
              </a:ext>
            </a:extLst>
          </p:cNvPr>
          <p:cNvSpPr/>
          <p:nvPr/>
        </p:nvSpPr>
        <p:spPr>
          <a:xfrm rot="21350985">
            <a:off x="981810" y="1394002"/>
            <a:ext cx="3062868" cy="398098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PICTURE</a:t>
            </a:r>
          </a:p>
        </p:txBody>
      </p:sp>
      <p:pic>
        <p:nvPicPr>
          <p:cNvPr id="4" name="Picture 3" descr="A person playing a trumpet&#10;&#10;AI-generated content may be incorrect.">
            <a:extLst>
              <a:ext uri="{FF2B5EF4-FFF2-40B4-BE49-F238E27FC236}">
                <a16:creationId xmlns:a16="http://schemas.microsoft.com/office/drawing/2014/main" id="{38D6CADD-5737-8E74-D584-1DF08071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10" r="13469" b="602"/>
          <a:stretch>
            <a:fillRect/>
          </a:stretch>
        </p:blipFill>
        <p:spPr>
          <a:xfrm rot="21360000">
            <a:off x="1149708" y="1584211"/>
            <a:ext cx="2722721" cy="26449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CC43EC-F75B-9E9A-A8C0-7A65B26AFD63}"/>
              </a:ext>
            </a:extLst>
          </p:cNvPr>
          <p:cNvSpPr txBox="1">
            <a:spLocks/>
          </p:cNvSpPr>
          <p:nvPr/>
        </p:nvSpPr>
        <p:spPr>
          <a:xfrm rot="-180000">
            <a:off x="1266987" y="4491480"/>
            <a:ext cx="1603950" cy="6713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rgbClr val="927E66"/>
                </a:solidFill>
              </a:rPr>
              <a:t>DAVE</a:t>
            </a:r>
            <a:endParaRPr lang="en-US">
              <a:solidFill>
                <a:srgbClr val="927E66"/>
              </a:solidFill>
            </a:endParaRPr>
          </a:p>
        </p:txBody>
      </p:sp>
      <p:pic>
        <p:nvPicPr>
          <p:cNvPr id="7" name="Picture 6" descr="A person holding a sign&#10;&#10;AI-generated content may be incorrect.">
            <a:extLst>
              <a:ext uri="{FF2B5EF4-FFF2-40B4-BE49-F238E27FC236}">
                <a16:creationId xmlns:a16="http://schemas.microsoft.com/office/drawing/2014/main" id="{04251146-9EB5-6AC3-1AD9-9A3BCC460A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78" t="-917" r="4500" b="24855"/>
          <a:stretch>
            <a:fillRect/>
          </a:stretch>
        </p:blipFill>
        <p:spPr>
          <a:xfrm rot="420000">
            <a:off x="4736995" y="1794165"/>
            <a:ext cx="2627844" cy="2593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36E05-2B44-BBD8-A309-D1A09044D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420000">
            <a:off x="4491128" y="4553265"/>
            <a:ext cx="1382751" cy="671332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927E66"/>
                </a:solidFill>
              </a:rPr>
              <a:t>ANNA</a:t>
            </a:r>
            <a:endParaRPr lang="en-US">
              <a:solidFill>
                <a:srgbClr val="927E66"/>
              </a:solidFill>
            </a:endParaRPr>
          </a:p>
        </p:txBody>
      </p:sp>
      <p:pic>
        <p:nvPicPr>
          <p:cNvPr id="12" name="Picture 11" descr="Two men holding crates of fruit in front of a van&#10;&#10;AI-generated content may be incorrect.">
            <a:extLst>
              <a:ext uri="{FF2B5EF4-FFF2-40B4-BE49-F238E27FC236}">
                <a16:creationId xmlns:a16="http://schemas.microsoft.com/office/drawing/2014/main" id="{970B69F2-3912-4061-8DB3-9F5524959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0000">
            <a:off x="8278438" y="1660376"/>
            <a:ext cx="2620074" cy="26394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BFF765A-A9CE-1246-8BC3-C958249C5C24}"/>
              </a:ext>
            </a:extLst>
          </p:cNvPr>
          <p:cNvSpPr/>
          <p:nvPr/>
        </p:nvSpPr>
        <p:spPr>
          <a:xfrm>
            <a:off x="1783244" y="364157"/>
            <a:ext cx="9947965" cy="340139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660816-2ED2-2BA9-C381-A64D2469BA43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612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68648-C667-00D5-0898-46DC060E4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178BD-0332-2BB5-8C1F-C151BA4B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20</a:t>
            </a:fld>
            <a:endParaRPr lang="en-US"/>
          </a:p>
        </p:txBody>
      </p:sp>
      <p:pic>
        <p:nvPicPr>
          <p:cNvPr id="4" name="Content Placeholder 3" descr="A person standing in a forest&#10;&#10;AI-generated content may be incorrect.">
            <a:extLst>
              <a:ext uri="{FF2B5EF4-FFF2-40B4-BE49-F238E27FC236}">
                <a16:creationId xmlns:a16="http://schemas.microsoft.com/office/drawing/2014/main" id="{25801DBA-6D77-102C-D697-B1D03DD87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1" y="-4529"/>
            <a:ext cx="8931028" cy="4161884"/>
          </a:xfrm>
          <a:prstGeom prst="rect">
            <a:avLst/>
          </a:prstGeom>
        </p:spPr>
      </p:pic>
      <p:pic>
        <p:nvPicPr>
          <p:cNvPr id="9" name="Picture 8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A27C2AC1-9A01-9932-4964-6FD97E0E6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4" t="7266" r="-121"/>
          <a:stretch>
            <a:fillRect/>
          </a:stretch>
        </p:blipFill>
        <p:spPr>
          <a:xfrm>
            <a:off x="1039" y="4157204"/>
            <a:ext cx="9530318" cy="3095254"/>
          </a:xfrm>
          <a:prstGeom prst="rect">
            <a:avLst/>
          </a:prstGeom>
        </p:spPr>
      </p:pic>
      <p:pic>
        <p:nvPicPr>
          <p:cNvPr id="11" name="Picture 10" descr="A person standing in front of a group of people sitting in chairs&#10;&#10;AI-generated content may be incorrect.">
            <a:extLst>
              <a:ext uri="{FF2B5EF4-FFF2-40B4-BE49-F238E27FC236}">
                <a16:creationId xmlns:a16="http://schemas.microsoft.com/office/drawing/2014/main" id="{7BF3D169-99A4-7DCA-8FAC-B6E895715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610" y="0"/>
            <a:ext cx="4142870" cy="696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31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492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F04555-AFE1-E50E-F92B-F152176D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ebsite Banner.mp4">
            <a:hlinkClick r:id="" action="ppaction://media"/>
            <a:extLst>
              <a:ext uri="{FF2B5EF4-FFF2-40B4-BE49-F238E27FC236}">
                <a16:creationId xmlns:a16="http://schemas.microsoft.com/office/drawing/2014/main" id="{BC3B5FF4-2F61-0965-562E-1E5DFE825D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4083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478BEB-BAA1-8D5D-109D-4A3C243E04CB}"/>
              </a:ext>
            </a:extLst>
          </p:cNvPr>
          <p:cNvSpPr/>
          <p:nvPr/>
        </p:nvSpPr>
        <p:spPr>
          <a:xfrm>
            <a:off x="756708" y="318678"/>
            <a:ext cx="10678584" cy="4907300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2394E-3740-C87E-7330-5D3A237F8CB2}"/>
              </a:ext>
            </a:extLst>
          </p:cNvPr>
          <p:cNvSpPr txBox="1"/>
          <p:nvPr/>
        </p:nvSpPr>
        <p:spPr>
          <a:xfrm>
            <a:off x="1296458" y="596033"/>
            <a:ext cx="9858375" cy="38164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8000">
                <a:solidFill>
                  <a:srgbClr val="FFFFFF"/>
                </a:solidFill>
                <a:latin typeface="+mj-lt"/>
              </a:rPr>
              <a:t>PAUSE + REFLECT </a:t>
            </a:r>
          </a:p>
          <a:p>
            <a:pPr algn="l"/>
            <a:endParaRPr lang="en-GB" sz="4800">
              <a:solidFill>
                <a:srgbClr val="FFFFFF"/>
              </a:solidFill>
              <a:latin typeface="+mj-lt"/>
            </a:endParaRPr>
          </a:p>
          <a:p>
            <a:pPr algn="l"/>
            <a:r>
              <a:rPr lang="en-GB" sz="4800">
                <a:solidFill>
                  <a:srgbClr val="FFFFFF"/>
                </a:solidFill>
                <a:latin typeface="+mj-lt"/>
              </a:rPr>
              <a:t>HOW IS YOUR BLEND OF </a:t>
            </a:r>
          </a:p>
          <a:p>
            <a:pPr algn="l"/>
            <a:r>
              <a:rPr lang="en-GB" sz="4800">
                <a:solidFill>
                  <a:srgbClr val="FFFFFF"/>
                </a:solidFill>
                <a:latin typeface="+mj-lt"/>
              </a:rPr>
              <a:t>DEPTH + BREADTH + CHALLENGE?</a:t>
            </a:r>
          </a:p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3EB6E-C172-715A-0791-6C952526E936}"/>
              </a:ext>
            </a:extLst>
          </p:cNvPr>
          <p:cNvSpPr txBox="1"/>
          <p:nvPr/>
        </p:nvSpPr>
        <p:spPr>
          <a:xfrm>
            <a:off x="1423823" y="4163228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latin typeface="+mj-lt"/>
              </a:rPr>
              <a:t>LOVE</a:t>
            </a:r>
            <a:endParaRPr lang="en-US" sz="280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05A6B-969C-1D46-E61A-F5E81D481B47}"/>
              </a:ext>
            </a:extLst>
          </p:cNvPr>
          <p:cNvSpPr txBox="1"/>
          <p:nvPr/>
        </p:nvSpPr>
        <p:spPr>
          <a:xfrm>
            <a:off x="3814980" y="4203706"/>
            <a:ext cx="2666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latin typeface="+mj-lt"/>
              </a:rPr>
              <a:t>COMMUNITAS</a:t>
            </a:r>
            <a:endParaRPr lang="en-US" sz="280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6FB13-0AA0-02B0-586E-13C7247F2B14}"/>
              </a:ext>
            </a:extLst>
          </p:cNvPr>
          <p:cNvSpPr txBox="1"/>
          <p:nvPr/>
        </p:nvSpPr>
        <p:spPr>
          <a:xfrm>
            <a:off x="7369794" y="4202094"/>
            <a:ext cx="227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latin typeface="+mj-lt"/>
              </a:rPr>
              <a:t>LIMINALITY</a:t>
            </a:r>
            <a:endParaRPr lang="en-US" sz="280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914ED-B4C5-0061-3B0F-4E429896E870}"/>
              </a:ext>
            </a:extLst>
          </p:cNvPr>
          <p:cNvSpPr txBox="1"/>
          <p:nvPr/>
        </p:nvSpPr>
        <p:spPr>
          <a:xfrm>
            <a:off x="5180140" y="2464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4E083-FDED-AC32-6570-7C67B678B9C8}"/>
              </a:ext>
            </a:extLst>
          </p:cNvPr>
          <p:cNvSpPr txBox="1"/>
          <p:nvPr/>
        </p:nvSpPr>
        <p:spPr>
          <a:xfrm>
            <a:off x="5180140" y="2464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F7DF0B-24FA-A7E9-337A-C24A29CFCE39}"/>
              </a:ext>
            </a:extLst>
          </p:cNvPr>
          <p:cNvSpPr txBox="1"/>
          <p:nvPr/>
        </p:nvSpPr>
        <p:spPr>
          <a:xfrm>
            <a:off x="5180140" y="2464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6CEB2-924D-1B70-820E-C1E85FF7E5AB}"/>
              </a:ext>
            </a:extLst>
          </p:cNvPr>
          <p:cNvSpPr txBox="1"/>
          <p:nvPr/>
        </p:nvSpPr>
        <p:spPr>
          <a:xfrm>
            <a:off x="5180140" y="2464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BF943-2BD0-5D24-D85D-B262F805E9E6}"/>
              </a:ext>
            </a:extLst>
          </p:cNvPr>
          <p:cNvSpPr txBox="1"/>
          <p:nvPr/>
        </p:nvSpPr>
        <p:spPr>
          <a:xfrm>
            <a:off x="5180140" y="2464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FCD35F-F591-0C45-8745-55F734978822}"/>
              </a:ext>
            </a:extLst>
          </p:cNvPr>
          <p:cNvSpPr txBox="1"/>
          <p:nvPr/>
        </p:nvSpPr>
        <p:spPr>
          <a:xfrm>
            <a:off x="5180140" y="2464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AE40B-D696-1E8E-8ADB-28C97CC8B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AEED1-E398-C7C7-FB6B-193B8FF7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6B7A6-F3C5-2B66-BF1B-4D3D10438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AD899-6DCA-282B-AD6B-876AB0FC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399"/>
            <a:ext cx="10218377" cy="3700464"/>
          </a:xfrm>
        </p:spPr>
        <p:txBody>
          <a:bodyPr/>
          <a:lstStyle/>
          <a:p>
            <a:r>
              <a:rPr lang="en-GB" sz="5400"/>
              <a:t>PRINCIPLE 3.</a:t>
            </a:r>
            <a:br>
              <a:rPr lang="en-GB" sz="8000"/>
            </a:br>
            <a:r>
              <a:rPr lang="en-GB" sz="8000"/>
              <a:t>CHURCHY? </a:t>
            </a:r>
            <a:r>
              <a:rPr lang="en-GB" sz="8000" u="sng"/>
              <a:t>OR</a:t>
            </a:r>
            <a:r>
              <a:rPr lang="en-GB" sz="8000"/>
              <a:t> CHURCHLY? DISCIPLES</a:t>
            </a:r>
            <a:br>
              <a:rPr lang="en-GB" sz="8000"/>
            </a:br>
            <a:r>
              <a:rPr lang="en-GB" sz="4000"/>
              <a:t>Mission + ECCLESIOLOGY </a:t>
            </a:r>
            <a:endParaRPr lang="en-US" sz="4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181F6-DB85-77FA-D1BF-158BFBE2DD4D}"/>
              </a:ext>
            </a:extLst>
          </p:cNvPr>
          <p:cNvSpPr txBox="1"/>
          <p:nvPr/>
        </p:nvSpPr>
        <p:spPr>
          <a:xfrm>
            <a:off x="526775" y="5304323"/>
            <a:ext cx="1183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FFFFFF"/>
                </a:solidFill>
                <a:latin typeface="+mj-lt"/>
              </a:rPr>
              <a:t>“An </a:t>
            </a:r>
            <a:r>
              <a:rPr lang="en-GB" sz="2400" err="1">
                <a:solidFill>
                  <a:srgbClr val="FFFFFF"/>
                </a:solidFill>
                <a:latin typeface="+mj-lt"/>
              </a:rPr>
              <a:t>unmissionary</a:t>
            </a:r>
            <a:r>
              <a:rPr lang="en-GB" sz="2400">
                <a:solidFill>
                  <a:srgbClr val="FFFFFF"/>
                </a:solidFill>
                <a:latin typeface="+mj-lt"/>
              </a:rPr>
              <a:t> church and an unchurchly mission are both a gospel absurdity” (</a:t>
            </a:r>
            <a:r>
              <a:rPr lang="en-GB" sz="2400" err="1">
                <a:solidFill>
                  <a:srgbClr val="FFFFFF"/>
                </a:solidFill>
                <a:latin typeface="+mj-lt"/>
              </a:rPr>
              <a:t>Newbigin</a:t>
            </a:r>
            <a:r>
              <a:rPr lang="en-GB" sz="2400">
                <a:solidFill>
                  <a:srgbClr val="FFFFFF"/>
                </a:solidFill>
                <a:latin typeface="+mj-lt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C7143F-9C6E-434D-2D82-0D07FDE46F61}"/>
              </a:ext>
            </a:extLst>
          </p:cNvPr>
          <p:cNvSpPr/>
          <p:nvPr/>
        </p:nvSpPr>
        <p:spPr>
          <a:xfrm>
            <a:off x="1783244" y="364157"/>
            <a:ext cx="9947965" cy="340139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193487-96EA-2ABF-CD8F-38A3F56793F8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646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0D10B-F31B-7FB4-B409-C7F26C10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4B10E-6820-99E9-E85F-41E7CD256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8B315-936E-1E07-2B2C-88032701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08"/>
            <a:ext cx="12329583" cy="687480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21DBE03C-EFE7-F05D-C699-EA136448CCC2}"/>
              </a:ext>
            </a:extLst>
          </p:cNvPr>
          <p:cNvSpPr txBox="1"/>
          <p:nvPr/>
        </p:nvSpPr>
        <p:spPr>
          <a:xfrm>
            <a:off x="704088" y="4292143"/>
            <a:ext cx="11154351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solidFill>
                  <a:srgbClr val="FFFFFF"/>
                </a:solidFill>
                <a:latin typeface="+mj-lt"/>
              </a:rPr>
              <a:t>“Jesus did not send his students out to start governments or even </a:t>
            </a:r>
          </a:p>
          <a:p>
            <a:r>
              <a:rPr lang="en-GB" sz="2800">
                <a:solidFill>
                  <a:srgbClr val="FFFFFF"/>
                </a:solidFill>
                <a:latin typeface="+mj-lt"/>
              </a:rPr>
              <a:t>churches as we know them today……They were to establish </a:t>
            </a:r>
          </a:p>
          <a:p>
            <a:r>
              <a:rPr lang="en-GB" sz="2800">
                <a:solidFill>
                  <a:srgbClr val="FFFFFF"/>
                </a:solidFill>
                <a:latin typeface="+mj-lt"/>
              </a:rPr>
              <a:t>BEACHHEADS of his person word and power”  </a:t>
            </a:r>
          </a:p>
          <a:p>
            <a:endParaRPr lang="en-GB" sz="2800">
              <a:solidFill>
                <a:srgbClr val="FFFFFF"/>
              </a:solidFill>
              <a:latin typeface="+mj-lt"/>
            </a:endParaRPr>
          </a:p>
          <a:p>
            <a:r>
              <a:rPr lang="en-GB" sz="2800">
                <a:solidFill>
                  <a:srgbClr val="FFFFFF"/>
                </a:solidFill>
                <a:latin typeface="+mj-lt"/>
              </a:rPr>
              <a:t>                     Dallas Willard</a:t>
            </a:r>
            <a:endParaRPr lang="en-GB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B898F9-5A00-CBEE-6AF0-9E7F9F0D96DB}"/>
              </a:ext>
            </a:extLst>
          </p:cNvPr>
          <p:cNvSpPr txBox="1"/>
          <p:nvPr/>
        </p:nvSpPr>
        <p:spPr>
          <a:xfrm>
            <a:off x="778171" y="1162176"/>
            <a:ext cx="9678162" cy="16158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0" cap="all">
                <a:solidFill>
                  <a:srgbClr val="FFFFFF"/>
                </a:solidFill>
                <a:latin typeface="Univers Condensed"/>
              </a:rPr>
              <a:t>BEACHHEADS</a:t>
            </a:r>
            <a:endParaRPr lang="en-US" sz="10000"/>
          </a:p>
        </p:txBody>
      </p:sp>
    </p:spTree>
    <p:extLst>
      <p:ext uri="{BB962C8B-B14F-4D97-AF65-F5344CB8AC3E}">
        <p14:creationId xmlns:p14="http://schemas.microsoft.com/office/powerpoint/2010/main" val="704072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1CBA7-E43A-CB01-A2B8-ADCD7DEF8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5">
            <a:extLst>
              <a:ext uri="{FF2B5EF4-FFF2-40B4-BE49-F238E27FC236}">
                <a16:creationId xmlns:a16="http://schemas.microsoft.com/office/drawing/2014/main" id="{D2F4256A-A7D4-C09E-BCF5-E85FFF7F0A87}"/>
              </a:ext>
            </a:extLst>
          </p:cNvPr>
          <p:cNvSpPr txBox="1">
            <a:spLocks/>
          </p:cNvSpPr>
          <p:nvPr/>
        </p:nvSpPr>
        <p:spPr>
          <a:xfrm>
            <a:off x="7240322" y="1380416"/>
            <a:ext cx="2840379" cy="3565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3A65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S.</a:t>
            </a:r>
            <a:endParaRPr kumimoji="0" lang="en-US" sz="2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86" name="Content Placeholder 85">
            <a:extLst>
              <a:ext uri="{FF2B5EF4-FFF2-40B4-BE49-F238E27FC236}">
                <a16:creationId xmlns:a16="http://schemas.microsoft.com/office/drawing/2014/main" id="{D5D4B8B6-9543-BBDC-CE92-978276B90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250" y="1380416"/>
            <a:ext cx="2840379" cy="3565950"/>
          </a:xfrm>
        </p:spPr>
        <p:txBody>
          <a:bodyPr/>
          <a:lstStyle/>
          <a:p>
            <a:r>
              <a:rPr lang="en-GB" sz="24000"/>
              <a:t>D.</a:t>
            </a:r>
            <a:endParaRPr lang="en-US" sz="24000"/>
          </a:p>
        </p:txBody>
      </p:sp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97ADF7F7-04ED-C5B7-33C8-E841EC68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4088" y="6356350"/>
            <a:ext cx="453972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CCX | Multiply</a:t>
            </a:r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F1C77663-F5CE-4C05-ADFA-B0A21EFA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7843D-FF13-4365-9478-9625B70A270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83">
            <a:extLst>
              <a:ext uri="{FF2B5EF4-FFF2-40B4-BE49-F238E27FC236}">
                <a16:creationId xmlns:a16="http://schemas.microsoft.com/office/drawing/2014/main" id="{AA467C38-1BA4-921E-F291-58EADBB653EB}"/>
              </a:ext>
            </a:extLst>
          </p:cNvPr>
          <p:cNvSpPr txBox="1">
            <a:spLocks/>
          </p:cNvSpPr>
          <p:nvPr/>
        </p:nvSpPr>
        <p:spPr>
          <a:xfrm>
            <a:off x="700635" y="4946366"/>
            <a:ext cx="11491365" cy="671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0" i="0" u="none" strike="noStrike" kern="1200" cap="all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DEVOTED.  LOVING.  EQUIPPED.   SPIRIT-FILLED.  SUFFERING</a:t>
            </a:r>
            <a:endParaRPr kumimoji="0" lang="en-US" sz="3300" b="0" i="0" u="none" strike="noStrike" kern="1200" cap="all" spc="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ea typeface="+mj-ea"/>
              <a:cs typeface="+mj-cs"/>
            </a:endParaRPr>
          </a:p>
        </p:txBody>
      </p:sp>
      <p:sp>
        <p:nvSpPr>
          <p:cNvPr id="4" name="Content Placeholder 85">
            <a:extLst>
              <a:ext uri="{FF2B5EF4-FFF2-40B4-BE49-F238E27FC236}">
                <a16:creationId xmlns:a16="http://schemas.microsoft.com/office/drawing/2014/main" id="{C27C7D1B-36A2-C44D-9DB6-E27A5EC9CA38}"/>
              </a:ext>
            </a:extLst>
          </p:cNvPr>
          <p:cNvSpPr txBox="1">
            <a:spLocks/>
          </p:cNvSpPr>
          <p:nvPr/>
        </p:nvSpPr>
        <p:spPr>
          <a:xfrm>
            <a:off x="3003687" y="1380416"/>
            <a:ext cx="2840379" cy="3565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3A65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L.</a:t>
            </a:r>
            <a:endParaRPr kumimoji="0" lang="en-US" sz="2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5" name="Content Placeholder 85">
            <a:extLst>
              <a:ext uri="{FF2B5EF4-FFF2-40B4-BE49-F238E27FC236}">
                <a16:creationId xmlns:a16="http://schemas.microsoft.com/office/drawing/2014/main" id="{A8046D23-B19E-9DA3-3A4A-D7D4D8C055B5}"/>
              </a:ext>
            </a:extLst>
          </p:cNvPr>
          <p:cNvSpPr txBox="1">
            <a:spLocks/>
          </p:cNvSpPr>
          <p:nvPr/>
        </p:nvSpPr>
        <p:spPr>
          <a:xfrm>
            <a:off x="5039012" y="1380416"/>
            <a:ext cx="2840379" cy="3565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3A65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E.</a:t>
            </a:r>
            <a:endParaRPr kumimoji="0" lang="en-US" sz="2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7" name="Content Placeholder 85">
            <a:extLst>
              <a:ext uri="{FF2B5EF4-FFF2-40B4-BE49-F238E27FC236}">
                <a16:creationId xmlns:a16="http://schemas.microsoft.com/office/drawing/2014/main" id="{73637C1C-C97A-A494-D0E6-68201CFF5994}"/>
              </a:ext>
            </a:extLst>
          </p:cNvPr>
          <p:cNvSpPr txBox="1">
            <a:spLocks/>
          </p:cNvSpPr>
          <p:nvPr/>
        </p:nvSpPr>
        <p:spPr>
          <a:xfrm>
            <a:off x="9602774" y="1380416"/>
            <a:ext cx="2840379" cy="3565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3A653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3A65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S.</a:t>
            </a:r>
            <a:endParaRPr kumimoji="0" lang="en-US" sz="2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C28E34F-6639-5803-4EF8-47367705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CULTIVATE SEEDS IF WE WANT FRUIT?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D4B111-ED11-AC4A-51E6-D7B92FFF5902}"/>
              </a:ext>
            </a:extLst>
          </p:cNvPr>
          <p:cNvSpPr/>
          <p:nvPr/>
        </p:nvSpPr>
        <p:spPr>
          <a:xfrm>
            <a:off x="1783244" y="364157"/>
            <a:ext cx="9947965" cy="340139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B5DD6C-5E5B-2372-F0CD-0DDCA8A3FBCD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68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6" grpId="0" build="p"/>
      <p:bldP spid="2" grpId="0"/>
      <p:bldP spid="4" grpId="0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96E86-173A-D614-08D2-0C484960A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C1C9A-D315-9D6C-7668-0D1EE415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682DD-2B3F-5614-43B9-328E5490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CF1E1A-F89E-D16E-A7DB-A024C59C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675960"/>
            <a:ext cx="9461843" cy="3272589"/>
          </a:xfrm>
        </p:spPr>
        <p:txBody>
          <a:bodyPr/>
          <a:lstStyle/>
          <a:p>
            <a:r>
              <a:rPr lang="en-GB" sz="8000"/>
              <a:t>BUZZ THE BASICS</a:t>
            </a:r>
            <a:endParaRPr lang="en-US" sz="80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636741-CC25-59F3-6F1F-85A3D7A2F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96709" y="3135325"/>
            <a:ext cx="4410322" cy="21363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7A7A9-030E-DEDD-2E60-BDD40FF18BB7}"/>
              </a:ext>
            </a:extLst>
          </p:cNvPr>
          <p:cNvSpPr txBox="1"/>
          <p:nvPr/>
        </p:nvSpPr>
        <p:spPr>
          <a:xfrm>
            <a:off x="700635" y="4756108"/>
            <a:ext cx="6929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+mj-lt"/>
              </a:rPr>
              <a:t>MODEL IT YOURSELF</a:t>
            </a:r>
          </a:p>
          <a:p>
            <a:r>
              <a:rPr lang="en-GB" sz="3200">
                <a:solidFill>
                  <a:schemeClr val="bg1"/>
                </a:solidFill>
                <a:latin typeface="+mj-lt"/>
              </a:rPr>
              <a:t>2 Peter 1:Godly Character = Fruitfulness </a:t>
            </a:r>
          </a:p>
          <a:p>
            <a:endParaRPr lang="en-GB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06AC21-CB61-C354-D926-457BA51DC8C5}"/>
              </a:ext>
            </a:extLst>
          </p:cNvPr>
          <p:cNvSpPr/>
          <p:nvPr/>
        </p:nvSpPr>
        <p:spPr>
          <a:xfrm>
            <a:off x="1783244" y="364157"/>
            <a:ext cx="9947965" cy="340139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A9DCB2-2696-E432-F4DB-5CC2A8B9FF23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739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FF1F96-2D16-88F9-9040-32FC40410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5173" y="4035730"/>
            <a:ext cx="1404156" cy="190787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C692B-730E-60DB-E49D-55007E23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EF06B-4A01-3CB6-221D-2A868606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26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333CD67-F821-581D-6791-B4948878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01" y="914400"/>
            <a:ext cx="10691265" cy="4894729"/>
          </a:xfrm>
        </p:spPr>
        <p:txBody>
          <a:bodyPr/>
          <a:lstStyle/>
          <a:p>
            <a:r>
              <a:rPr lang="en-GB" sz="10000"/>
              <a:t>BE THE FLEA GOD MADE you TO BE </a:t>
            </a:r>
            <a:endParaRPr lang="en-US" sz="10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F6A3AC-7142-3E27-7714-66626DE676FE}"/>
              </a:ext>
            </a:extLst>
          </p:cNvPr>
          <p:cNvSpPr/>
          <p:nvPr/>
        </p:nvSpPr>
        <p:spPr>
          <a:xfrm>
            <a:off x="1783244" y="364157"/>
            <a:ext cx="9947965" cy="340139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3110AE-AE0D-8A04-93CD-C012FF7D01FE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027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FF1F96-2D16-88F9-9040-32FC40410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0120" y="1048871"/>
            <a:ext cx="3602428" cy="489472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C692B-730E-60DB-E49D-55007E23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EF06B-4A01-3CB6-221D-2A868606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3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333CD67-F821-581D-6791-B4948878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48871"/>
            <a:ext cx="10691265" cy="4894729"/>
          </a:xfrm>
        </p:spPr>
        <p:txBody>
          <a:bodyPr/>
          <a:lstStyle/>
          <a:p>
            <a:r>
              <a:rPr lang="en-GB" sz="10000"/>
              <a:t>Breaking</a:t>
            </a:r>
            <a:br>
              <a:rPr lang="en-GB" sz="10000"/>
            </a:br>
            <a:r>
              <a:rPr lang="en-GB" sz="10000"/>
              <a:t>the</a:t>
            </a:r>
            <a:br>
              <a:rPr lang="en-GB" sz="10000"/>
            </a:br>
            <a:r>
              <a:rPr lang="en-GB" sz="10000"/>
              <a:t>jar</a:t>
            </a:r>
            <a:endParaRPr lang="en-US" sz="10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B9B912-2822-1173-F277-1B85C530C0F1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4FB601-932D-44BC-86A4-97713909CBAE}"/>
              </a:ext>
            </a:extLst>
          </p:cNvPr>
          <p:cNvSpPr/>
          <p:nvPr/>
        </p:nvSpPr>
        <p:spPr>
          <a:xfrm>
            <a:off x="1783244" y="364157"/>
            <a:ext cx="9947965" cy="340139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F79BDA-04C3-BBDB-FF7A-5688550C0FE8}"/>
              </a:ext>
            </a:extLst>
          </p:cNvPr>
          <p:cNvSpPr/>
          <p:nvPr/>
        </p:nvSpPr>
        <p:spPr>
          <a:xfrm>
            <a:off x="753992" y="65131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778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AE27C-1EBB-A4DC-7B42-E59E5EFA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399"/>
            <a:ext cx="10691265" cy="4020671"/>
          </a:xfrm>
        </p:spPr>
        <p:txBody>
          <a:bodyPr/>
          <a:lstStyle/>
          <a:p>
            <a:r>
              <a:rPr lang="en-GB" sz="5000"/>
              <a:t>about every</a:t>
            </a:r>
            <a:br>
              <a:rPr lang="en-GB" sz="5000"/>
            </a:br>
            <a:r>
              <a:rPr lang="en-GB" sz="10000"/>
              <a:t>500 years</a:t>
            </a:r>
            <a:br>
              <a:rPr lang="en-GB" sz="5000"/>
            </a:br>
            <a:r>
              <a:rPr lang="en-GB" sz="5000"/>
              <a:t>the Church feels compelled to hold a giant rummage sale</a:t>
            </a:r>
            <a:endParaRPr lang="en-US" sz="5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3F20C-1EEA-F6FE-EE4D-DD1383A90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5249466"/>
            <a:ext cx="10691265" cy="671332"/>
          </a:xfrm>
        </p:spPr>
        <p:txBody>
          <a:bodyPr anchor="b"/>
          <a:lstStyle/>
          <a:p>
            <a:r>
              <a:rPr lang="en-US" sz="1200"/>
              <a:t>Phylis Tickle “</a:t>
            </a:r>
            <a:r>
              <a:rPr lang="en-GB" sz="1200"/>
              <a:t>The Great Emergence: How Christianity Is Changing and Why” quoting The Right Reverend Mark Dyer</a:t>
            </a:r>
            <a:endParaRPr lang="en-US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EB14-90C1-029C-CD11-FADCB2D2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DE207-05F9-6206-6964-D7F3E6D16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896E66-AA19-A665-C824-88E620C76F9F}"/>
              </a:ext>
            </a:extLst>
          </p:cNvPr>
          <p:cNvSpPr txBox="1">
            <a:spLocks/>
          </p:cNvSpPr>
          <p:nvPr/>
        </p:nvSpPr>
        <p:spPr>
          <a:xfrm>
            <a:off x="424276" y="914400"/>
            <a:ext cx="751648" cy="12102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>
                <a:solidFill>
                  <a:srgbClr val="FFFFFF"/>
                </a:solidFill>
              </a:rPr>
              <a:t>“</a:t>
            </a:r>
            <a:endParaRPr lang="en-US" sz="5000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464D52-CA02-1C8D-3A13-13B4A5D8B94D}"/>
              </a:ext>
            </a:extLst>
          </p:cNvPr>
          <p:cNvSpPr txBox="1">
            <a:spLocks/>
          </p:cNvSpPr>
          <p:nvPr/>
        </p:nvSpPr>
        <p:spPr>
          <a:xfrm rot="10800000">
            <a:off x="8864377" y="3262046"/>
            <a:ext cx="751648" cy="12102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>
                <a:solidFill>
                  <a:srgbClr val="FFFFFF"/>
                </a:solidFill>
              </a:rPr>
              <a:t>“</a:t>
            </a:r>
            <a:endParaRPr lang="en-US" sz="5000">
              <a:solidFill>
                <a:srgbClr val="FFFFFF"/>
              </a:solidFill>
            </a:endParaRP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FEB9A456-5586-B7B8-D97B-A82D610F6001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1865" y="1077751"/>
            <a:ext cx="1359345" cy="18855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F9EE90E-F5E2-1311-599E-6F7C685E0ED8}"/>
                  </a:ext>
                </a:extLst>
              </p14:cNvPr>
              <p14:cNvContentPartPr/>
              <p14:nvPr/>
            </p14:nvContentPartPr>
            <p14:xfrm>
              <a:off x="10144093" y="185176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F9EE90E-F5E2-1311-599E-6F7C685E0E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26093" y="1833763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4E9E40D-35C0-2742-1C1E-C7D9BBA22583}"/>
              </a:ext>
            </a:extLst>
          </p:cNvPr>
          <p:cNvSpPr/>
          <p:nvPr/>
        </p:nvSpPr>
        <p:spPr>
          <a:xfrm>
            <a:off x="700984" y="308939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38B6A0-F5A4-0F79-9417-0B2C255F18E2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958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008F7-F38C-A8AD-FAE5-A8A115E0F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01" y="907295"/>
            <a:ext cx="10691265" cy="671332"/>
          </a:xfrm>
        </p:spPr>
        <p:txBody>
          <a:bodyPr/>
          <a:lstStyle/>
          <a:p>
            <a:r>
              <a:rPr lang="en-US"/>
              <a:t>Jar-breaking moments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0A39E-265E-28C7-D16A-EEBD7C3A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97D9-880C-7671-3D10-CF65173E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5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1CB62E-C6EB-8EFB-4F0B-AD4D3C287202}"/>
              </a:ext>
            </a:extLst>
          </p:cNvPr>
          <p:cNvCxnSpPr>
            <a:cxnSpLocks/>
          </p:cNvCxnSpPr>
          <p:nvPr/>
        </p:nvCxnSpPr>
        <p:spPr>
          <a:xfrm>
            <a:off x="0" y="3436434"/>
            <a:ext cx="12192000" cy="0"/>
          </a:xfrm>
          <a:prstGeom prst="straightConnector1">
            <a:avLst/>
          </a:prstGeom>
          <a:ln w="412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AEE4A7-9DC6-15CA-D12A-99D16A8A6851}"/>
              </a:ext>
            </a:extLst>
          </p:cNvPr>
          <p:cNvGrpSpPr/>
          <p:nvPr/>
        </p:nvGrpSpPr>
        <p:grpSpPr>
          <a:xfrm>
            <a:off x="9775902" y="2617453"/>
            <a:ext cx="2416098" cy="1441282"/>
            <a:chOff x="9775902" y="2617453"/>
            <a:chExt cx="2416098" cy="14412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2841EC-AF2E-5FD0-3A4F-F7DA0AEDF376}"/>
                </a:ext>
              </a:extLst>
            </p:cNvPr>
            <p:cNvSpPr txBox="1"/>
            <p:nvPr/>
          </p:nvSpPr>
          <p:spPr>
            <a:xfrm>
              <a:off x="9775902" y="2617453"/>
              <a:ext cx="241609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>
                  <a:solidFill>
                    <a:srgbClr val="FFFFFF"/>
                  </a:solidFill>
                </a:rPr>
                <a:t>2025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65E7A4-7074-17B1-95A9-D081BCA645A6}"/>
                </a:ext>
              </a:extLst>
            </p:cNvPr>
            <p:cNvSpPr txBox="1"/>
            <p:nvPr/>
          </p:nvSpPr>
          <p:spPr>
            <a:xfrm>
              <a:off x="9775902" y="3689403"/>
              <a:ext cx="24160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solidFill>
                    <a:srgbClr val="FFFFFF"/>
                  </a:solidFill>
                </a:rPr>
                <a:t>Post-Christendom</a:t>
              </a:r>
              <a:endParaRPr lang="en-GB" sz="1800">
                <a:solidFill>
                  <a:srgbClr val="FFFFFF"/>
                </a:solidFill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EE6741-08AC-C138-E43D-75A32AB97FD0}"/>
              </a:ext>
            </a:extLst>
          </p:cNvPr>
          <p:cNvCxnSpPr/>
          <p:nvPr/>
        </p:nvCxnSpPr>
        <p:spPr>
          <a:xfrm>
            <a:off x="2549912" y="2421673"/>
            <a:ext cx="0" cy="2014653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25DC80A-E0BE-F1DA-B2EB-F94AFD036D0E}"/>
              </a:ext>
            </a:extLst>
          </p:cNvPr>
          <p:cNvCxnSpPr/>
          <p:nvPr/>
        </p:nvCxnSpPr>
        <p:spPr>
          <a:xfrm>
            <a:off x="4891668" y="2421673"/>
            <a:ext cx="0" cy="2014653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10408D-7B81-A765-D04F-F2AEC76DF852}"/>
              </a:ext>
            </a:extLst>
          </p:cNvPr>
          <p:cNvCxnSpPr/>
          <p:nvPr/>
        </p:nvCxnSpPr>
        <p:spPr>
          <a:xfrm>
            <a:off x="7292898" y="2421673"/>
            <a:ext cx="0" cy="2014653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66F7194-A1CF-1DAC-6179-2AC0BE00F5C2}"/>
              </a:ext>
            </a:extLst>
          </p:cNvPr>
          <p:cNvCxnSpPr/>
          <p:nvPr/>
        </p:nvCxnSpPr>
        <p:spPr>
          <a:xfrm>
            <a:off x="9820508" y="2421673"/>
            <a:ext cx="0" cy="2014653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DFB2CDC-6E43-29B0-F5E3-0D061645C954}"/>
              </a:ext>
            </a:extLst>
          </p:cNvPr>
          <p:cNvGrpSpPr/>
          <p:nvPr/>
        </p:nvGrpSpPr>
        <p:grpSpPr>
          <a:xfrm>
            <a:off x="0" y="2617453"/>
            <a:ext cx="2416098" cy="1441282"/>
            <a:chOff x="0" y="2617453"/>
            <a:chExt cx="2416098" cy="144128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390B88-0733-398A-193F-FD3B4FCE2D3F}"/>
                </a:ext>
              </a:extLst>
            </p:cNvPr>
            <p:cNvSpPr txBox="1"/>
            <p:nvPr/>
          </p:nvSpPr>
          <p:spPr>
            <a:xfrm>
              <a:off x="0" y="2617453"/>
              <a:ext cx="241609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>
                  <a:solidFill>
                    <a:srgbClr val="FFFFFF"/>
                  </a:solidFill>
                </a:rPr>
                <a:t>70 AD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14FA54-88AD-49FE-4653-8EAAB8204CA3}"/>
                </a:ext>
              </a:extLst>
            </p:cNvPr>
            <p:cNvSpPr txBox="1"/>
            <p:nvPr/>
          </p:nvSpPr>
          <p:spPr>
            <a:xfrm>
              <a:off x="0" y="3689403"/>
              <a:ext cx="24160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solidFill>
                    <a:srgbClr val="FFFFFF"/>
                  </a:solidFill>
                </a:rPr>
                <a:t>Early Church</a:t>
              </a:r>
              <a:endParaRPr lang="en-GB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0876A3-E67D-E5A3-3CA9-818EB95DB674}"/>
              </a:ext>
            </a:extLst>
          </p:cNvPr>
          <p:cNvGrpSpPr/>
          <p:nvPr/>
        </p:nvGrpSpPr>
        <p:grpSpPr>
          <a:xfrm>
            <a:off x="2443975" y="2617453"/>
            <a:ext cx="2416098" cy="1441282"/>
            <a:chOff x="2443975" y="2617453"/>
            <a:chExt cx="2416098" cy="144128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6A18DF-015F-6997-017E-4C8039A89CD9}"/>
                </a:ext>
              </a:extLst>
            </p:cNvPr>
            <p:cNvSpPr txBox="1"/>
            <p:nvPr/>
          </p:nvSpPr>
          <p:spPr>
            <a:xfrm>
              <a:off x="2443975" y="2617453"/>
              <a:ext cx="241609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>
                  <a:solidFill>
                    <a:srgbClr val="FFFFFF"/>
                  </a:solidFill>
                </a:rPr>
                <a:t>500 AD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ED4EBF1-6869-F566-7234-9911545CDA89}"/>
                </a:ext>
              </a:extLst>
            </p:cNvPr>
            <p:cNvSpPr txBox="1"/>
            <p:nvPr/>
          </p:nvSpPr>
          <p:spPr>
            <a:xfrm>
              <a:off x="2443975" y="3689403"/>
              <a:ext cx="24160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solidFill>
                    <a:srgbClr val="FFFFFF"/>
                  </a:solidFill>
                </a:rPr>
                <a:t>Monasticism</a:t>
              </a:r>
              <a:endParaRPr lang="en-GB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D27C1F-8775-D612-607F-869B2FE295BB}"/>
              </a:ext>
            </a:extLst>
          </p:cNvPr>
          <p:cNvGrpSpPr/>
          <p:nvPr/>
        </p:nvGrpSpPr>
        <p:grpSpPr>
          <a:xfrm>
            <a:off x="4887950" y="2617453"/>
            <a:ext cx="2416098" cy="1441282"/>
            <a:chOff x="4887950" y="2617453"/>
            <a:chExt cx="2416098" cy="144128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85673A-1419-842B-76CA-02556621114C}"/>
                </a:ext>
              </a:extLst>
            </p:cNvPr>
            <p:cNvSpPr txBox="1"/>
            <p:nvPr/>
          </p:nvSpPr>
          <p:spPr>
            <a:xfrm>
              <a:off x="4887950" y="2617453"/>
              <a:ext cx="241609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>
                  <a:solidFill>
                    <a:srgbClr val="FFFFFF"/>
                  </a:solidFill>
                </a:rPr>
                <a:t>1054 AD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437B3D4-45DF-4DE0-96A4-8926C0A0D222}"/>
                </a:ext>
              </a:extLst>
            </p:cNvPr>
            <p:cNvSpPr txBox="1"/>
            <p:nvPr/>
          </p:nvSpPr>
          <p:spPr>
            <a:xfrm>
              <a:off x="4887950" y="3689403"/>
              <a:ext cx="24160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solidFill>
                    <a:srgbClr val="FFFFFF"/>
                  </a:solidFill>
                </a:rPr>
                <a:t>Great Schism</a:t>
              </a:r>
              <a:endParaRPr lang="en-GB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13D4E4F-4B65-9EFC-0629-2DB269F63571}"/>
              </a:ext>
            </a:extLst>
          </p:cNvPr>
          <p:cNvGrpSpPr/>
          <p:nvPr/>
        </p:nvGrpSpPr>
        <p:grpSpPr>
          <a:xfrm>
            <a:off x="7331926" y="2617453"/>
            <a:ext cx="2416098" cy="1441282"/>
            <a:chOff x="7331926" y="2617453"/>
            <a:chExt cx="2416098" cy="14412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0D1179-B651-ED7C-652C-821EF0373FCE}"/>
                </a:ext>
              </a:extLst>
            </p:cNvPr>
            <p:cNvSpPr txBox="1"/>
            <p:nvPr/>
          </p:nvSpPr>
          <p:spPr>
            <a:xfrm>
              <a:off x="7331926" y="2617453"/>
              <a:ext cx="241609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>
                  <a:solidFill>
                    <a:srgbClr val="FFFFFF"/>
                  </a:solidFill>
                </a:rPr>
                <a:t>1521 AD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E896DE6-733E-D16E-4171-BA1F2645E312}"/>
                </a:ext>
              </a:extLst>
            </p:cNvPr>
            <p:cNvSpPr txBox="1"/>
            <p:nvPr/>
          </p:nvSpPr>
          <p:spPr>
            <a:xfrm>
              <a:off x="7331926" y="3689403"/>
              <a:ext cx="24160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solidFill>
                    <a:srgbClr val="FFFFFF"/>
                  </a:solidFill>
                </a:rPr>
                <a:t>Reformation</a:t>
              </a:r>
              <a:endParaRPr lang="en-GB" sz="180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64EC421-554D-F3F3-3B79-8DD85B4BD9ED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EF0ED3-A214-1CD4-80B6-702FB2BCCACD}"/>
              </a:ext>
            </a:extLst>
          </p:cNvPr>
          <p:cNvSpPr/>
          <p:nvPr/>
        </p:nvSpPr>
        <p:spPr>
          <a:xfrm>
            <a:off x="1783244" y="364157"/>
            <a:ext cx="9947965" cy="340139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5C5855-D53F-CA56-9C54-8C04CC49A850}"/>
              </a:ext>
            </a:extLst>
          </p:cNvPr>
          <p:cNvSpPr/>
          <p:nvPr/>
        </p:nvSpPr>
        <p:spPr>
          <a:xfrm>
            <a:off x="753992" y="65131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78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0AAD3-FABC-2218-0C4C-7704792F8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399"/>
            <a:ext cx="10691265" cy="114198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err="1"/>
              <a:t>Peregrinati</a:t>
            </a:r>
            <a:r>
              <a:rPr lang="en-GB" sz="3600"/>
              <a:t>  (</a:t>
            </a:r>
            <a:r>
              <a:rPr lang="en-GB" sz="3600" u="sng"/>
              <a:t>OR</a:t>
            </a:r>
            <a:r>
              <a:rPr lang="en-GB" sz="3600"/>
              <a:t> </a:t>
            </a:r>
            <a:r>
              <a:rPr lang="en-GB" sz="3600" err="1"/>
              <a:t>GYROVAGI</a:t>
            </a:r>
            <a:r>
              <a:rPr lang="en-GB" sz="3600"/>
              <a:t>)</a:t>
            </a:r>
            <a:endParaRPr lang="en-US" sz="36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D13BA-29A9-A1BD-5632-F3918237A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5CA34-D9E9-9579-D5AA-45BD6FE6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7981736-C5D8-F908-13AB-3B9C4A75A1C5}"/>
              </a:ext>
            </a:extLst>
          </p:cNvPr>
          <p:cNvSpPr txBox="1">
            <a:spLocks/>
          </p:cNvSpPr>
          <p:nvPr/>
        </p:nvSpPr>
        <p:spPr>
          <a:xfrm>
            <a:off x="700635" y="2056380"/>
            <a:ext cx="7335613" cy="7265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i="1" cap="none">
                <a:solidFill>
                  <a:srgbClr val="FFFFFF"/>
                </a:solidFill>
              </a:rPr>
              <a:t>At the Hertford Synod in 672 it was stated:</a:t>
            </a:r>
            <a:endParaRPr lang="en-GB" sz="2400" b="1" i="1" cap="none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74E6B-0800-C58E-9A70-CAFE562B75A9}"/>
              </a:ext>
            </a:extLst>
          </p:cNvPr>
          <p:cNvSpPr txBox="1"/>
          <p:nvPr/>
        </p:nvSpPr>
        <p:spPr>
          <a:xfrm>
            <a:off x="143391" y="4801621"/>
            <a:ext cx="11805751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0" indent="-571500" algn="ctr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3600">
                <a:solidFill>
                  <a:srgbClr val="FFFFFF"/>
                </a:solidFill>
                <a:latin typeface="+mj-lt"/>
              </a:rPr>
              <a:t>LITTLE CHURCHES WITHIN THE CHURCH</a:t>
            </a:r>
            <a:r>
              <a:rPr lang="en-GB" sz="3000">
                <a:solidFill>
                  <a:srgbClr val="FFFFFF"/>
                </a:solidFill>
                <a:latin typeface="+mj-lt"/>
              </a:rPr>
              <a:t> (</a:t>
            </a:r>
            <a:r>
              <a:rPr lang="en-GB" sz="3000" err="1">
                <a:solidFill>
                  <a:srgbClr val="FFFFFF"/>
                </a:solidFill>
                <a:latin typeface="+mj-lt"/>
              </a:rPr>
              <a:t>ecclesiolae</a:t>
            </a:r>
            <a:r>
              <a:rPr lang="en-GB" sz="3000">
                <a:solidFill>
                  <a:srgbClr val="FFFFFF"/>
                </a:solidFill>
                <a:latin typeface="+mj-lt"/>
              </a:rPr>
              <a:t> in ecclesia)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793DF9-BA87-ECCA-5791-B5552DBA1893}"/>
              </a:ext>
            </a:extLst>
          </p:cNvPr>
          <p:cNvSpPr txBox="1">
            <a:spLocks/>
          </p:cNvSpPr>
          <p:nvPr/>
        </p:nvSpPr>
        <p:spPr>
          <a:xfrm>
            <a:off x="742968" y="2640852"/>
            <a:ext cx="11068308" cy="7155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cap="none">
                <a:solidFill>
                  <a:srgbClr val="FFFFFF"/>
                </a:solidFill>
              </a:rPr>
              <a:t>'MONKS SHALL NOT WANDER FROM PLACE  TO PLACE....EXCEPT WITH A LETTER DISSMISSORY FROM THEIR OWN ABBOT'</a:t>
            </a:r>
            <a:r>
              <a:rPr lang="en-GB" b="1" cap="none">
                <a:solidFill>
                  <a:srgbClr val="FFFFFF"/>
                </a:solidFill>
              </a:rPr>
              <a:t> </a:t>
            </a:r>
            <a:endParaRPr lang="en-US" cap="none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7C4DF3-0FE0-9089-D200-AF13C4FFE295}"/>
              </a:ext>
            </a:extLst>
          </p:cNvPr>
          <p:cNvSpPr/>
          <p:nvPr/>
        </p:nvSpPr>
        <p:spPr>
          <a:xfrm>
            <a:off x="1783244" y="364157"/>
            <a:ext cx="9947965" cy="340139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B3DF6E-9CFC-A3AC-65C7-7C84291C4644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69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9C11F-D81D-B401-E34A-B056AB6D8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F6644B-DC4F-BEB0-C22D-D8A6683A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EA08F5-D23F-45DD-00AE-31A7C8398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899583"/>
            <a:ext cx="10691265" cy="5021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/>
              <a:t>Is the God of </a:t>
            </a:r>
            <a:r>
              <a:rPr lang="en-GB" sz="10000"/>
              <a:t>Luke 10 </a:t>
            </a:r>
            <a:r>
              <a:rPr lang="en-GB" sz="5400"/>
              <a:t>still out There?</a:t>
            </a:r>
            <a:br>
              <a:rPr lang="en-GB" sz="5000"/>
            </a:br>
            <a:r>
              <a:rPr lang="en-GB" sz="5000"/>
              <a:t>Am I releasinG </a:t>
            </a:r>
            <a:r>
              <a:rPr lang="en-GB" sz="7200"/>
              <a:t>ALL</a:t>
            </a:r>
            <a:r>
              <a:rPr lang="en-GB" sz="5000"/>
              <a:t> the gifts of the people + building THE BODY? (Ephesians 4)</a:t>
            </a:r>
            <a:endParaRPr lang="en-US" sz="5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A2E9D0-FB71-BEFD-EF4D-A3AE3A0C82D1}"/>
              </a:ext>
            </a:extLst>
          </p:cNvPr>
          <p:cNvSpPr/>
          <p:nvPr/>
        </p:nvSpPr>
        <p:spPr>
          <a:xfrm>
            <a:off x="1451941" y="286852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6BE73F-CC77-37C4-AA8E-3BE3FB32FEBC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782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9C11F-D81D-B401-E34A-B056AB6D8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F6644B-DC4F-BEB0-C22D-D8A6683A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EA08F5-D23F-45DD-00AE-31A7C8398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899583"/>
            <a:ext cx="10691265" cy="5021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spc="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/>
              <a:t>Am I making disciples of Jesus or LOYAL MEMBERS OF my church? </a:t>
            </a:r>
          </a:p>
          <a:p>
            <a:endParaRPr lang="en-GB" sz="5000"/>
          </a:p>
          <a:p>
            <a:r>
              <a:rPr lang="en-GB" sz="5000"/>
              <a:t>Am I keeping people in a state of adolescence? </a:t>
            </a:r>
          </a:p>
          <a:p>
            <a:endParaRPr lang="en-GB" sz="5000"/>
          </a:p>
          <a:p>
            <a:endParaRPr lang="en-US" sz="5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02257C-E3E4-9B41-D5A9-0A87641784CE}"/>
              </a:ext>
            </a:extLst>
          </p:cNvPr>
          <p:cNvSpPr/>
          <p:nvPr/>
        </p:nvSpPr>
        <p:spPr>
          <a:xfrm>
            <a:off x="1595506" y="308939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8897C2-8144-FFCA-5965-A660DE2C7847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907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0AB22-D0EA-6E4A-3F9A-F890923A5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 Your Visit to Dubai Miracle Garden | Complete Guide">
            <a:extLst>
              <a:ext uri="{FF2B5EF4-FFF2-40B4-BE49-F238E27FC236}">
                <a16:creationId xmlns:a16="http://schemas.microsoft.com/office/drawing/2014/main" id="{7CE04E6C-2A51-4C2C-FD17-77A6BA4C1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7300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</a:extLst>
          </a:blip>
          <a:srcRect t="6621" r="39844" b="-1370"/>
          <a:stretch>
            <a:fillRect/>
          </a:stretch>
        </p:blipFill>
        <p:spPr>
          <a:xfrm>
            <a:off x="5665443" y="1007510"/>
            <a:ext cx="5433255" cy="4832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1C831-98C5-8C7D-CF61-CE87C9C27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CCX | Multiply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0D2E7-29AE-EEBB-DE68-2DF61A325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 descr="Free Desert cactus landscape Image | Download at StockCake">
            <a:extLst>
              <a:ext uri="{FF2B5EF4-FFF2-40B4-BE49-F238E27FC236}">
                <a16:creationId xmlns:a16="http://schemas.microsoft.com/office/drawing/2014/main" id="{57B84556-1E5C-C9CE-73D8-9E4B5A125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009" y="1008270"/>
            <a:ext cx="4852504" cy="4830417"/>
          </a:xfrm>
          <a:prstGeom prst="rect">
            <a:avLst/>
          </a:prstGeom>
        </p:spPr>
      </p:pic>
      <p:sp>
        <p:nvSpPr>
          <p:cNvPr id="7" name="Title 83">
            <a:extLst>
              <a:ext uri="{FF2B5EF4-FFF2-40B4-BE49-F238E27FC236}">
                <a16:creationId xmlns:a16="http://schemas.microsoft.com/office/drawing/2014/main" id="{38DAB231-D9FA-4E3A-2DC4-AE752E0A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177" y="2239618"/>
            <a:ext cx="9286571" cy="4714219"/>
          </a:xfrm>
        </p:spPr>
        <p:txBody>
          <a:bodyPr/>
          <a:lstStyle/>
          <a:p>
            <a:pPr algn="ctr"/>
            <a:r>
              <a:rPr lang="en-US" sz="8000"/>
              <a:t>TWO GARDENS.</a:t>
            </a:r>
            <a:br>
              <a:rPr lang="en-US" sz="8000"/>
            </a:br>
            <a:r>
              <a:rPr lang="en-US" sz="8000"/>
              <a:t>DESERT OR DUBAI?</a:t>
            </a:r>
            <a:br>
              <a:rPr lang="en-US" sz="8000"/>
            </a:br>
            <a:endParaRPr lang="en-US" sz="8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7928B7-A0B5-08B7-11B4-F29F6AB3BFA6}"/>
              </a:ext>
            </a:extLst>
          </p:cNvPr>
          <p:cNvSpPr/>
          <p:nvPr/>
        </p:nvSpPr>
        <p:spPr>
          <a:xfrm>
            <a:off x="1783244" y="364157"/>
            <a:ext cx="9947965" cy="340139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1F7436-B500-E3BE-9F93-BC83DDF704F9}"/>
              </a:ext>
            </a:extLst>
          </p:cNvPr>
          <p:cNvSpPr/>
          <p:nvPr/>
        </p:nvSpPr>
        <p:spPr>
          <a:xfrm>
            <a:off x="601592" y="6360765"/>
            <a:ext cx="11030225" cy="362226"/>
          </a:xfrm>
          <a:prstGeom prst="rect">
            <a:avLst/>
          </a:prstGeom>
          <a:solidFill>
            <a:srgbClr val="927E66"/>
          </a:solidFill>
          <a:ln w="12700" cap="flat" cmpd="sng" algn="ctr">
            <a:solidFill>
              <a:srgbClr val="927E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94570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 cap="flat" cmpd="sng" algn="ctr">
          <a:noFill/>
          <a:prstDash val="solid"/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d18122-eaa1-4c7e-8903-d1e0c9a66a6a" xsi:nil="true"/>
    <lcf76f155ced4ddcb4097134ff3c332f xmlns="ca4beddf-4eb9-4120-a0d9-57b1e45fd5ed">
      <Terms xmlns="http://schemas.microsoft.com/office/infopath/2007/PartnerControls"/>
    </lcf76f155ced4ddcb4097134ff3c332f>
    <MigrationWizIdPermissions xmlns="ca4beddf-4eb9-4120-a0d9-57b1e45fd5ed" xsi:nil="true"/>
    <MigrationWizIdVersion xmlns="ca4beddf-4eb9-4120-a0d9-57b1e45fd5ed" xsi:nil="true"/>
    <MigrationWizId xmlns="ca4beddf-4eb9-4120-a0d9-57b1e45fd5ed" xsi:nil="true"/>
    <Placed xmlns="ca4beddf-4eb9-4120-a0d9-57b1e45fd5ed">Placed</Placed>
    <lcf76f155ced4ddcb4097134ff3c332f0 xmlns="ca4beddf-4eb9-4120-a0d9-57b1e45fd5e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6635D0FF886547A37CFE1DEA53A63F" ma:contentTypeVersion="19" ma:contentTypeDescription="Create a new document." ma:contentTypeScope="" ma:versionID="7892d352e0725a133d980d9e7d3bd03d">
  <xsd:schema xmlns:xsd="http://www.w3.org/2001/XMLSchema" xmlns:xs="http://www.w3.org/2001/XMLSchema" xmlns:p="http://schemas.microsoft.com/office/2006/metadata/properties" xmlns:ns2="ca4beddf-4eb9-4120-a0d9-57b1e45fd5ed" xmlns:ns3="f4d18122-eaa1-4c7e-8903-d1e0c9a66a6a" targetNamespace="http://schemas.microsoft.com/office/2006/metadata/properties" ma:root="true" ma:fieldsID="8ffe970bb1d48da9dd3279c252992e4f" ns2:_="" ns3:_="">
    <xsd:import namespace="ca4beddf-4eb9-4120-a0d9-57b1e45fd5ed"/>
    <xsd:import namespace="f4d18122-eaa1-4c7e-8903-d1e0c9a66a6a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lcf76f155ced4ddcb4097134ff3c332f0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laced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beddf-4eb9-4120-a0d9-57b1e45fd5ed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lcf76f155ced4ddcb4097134ff3c332f0" ma:index="11" nillable="true" ma:displayName="Image Tags_0" ma:hidden="true" ma:internalName="lcf76f155ced4ddcb4097134ff3c332f0" ma:readOnly="false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820fb56-a81a-423d-902e-a779af64cb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Placed" ma:index="24" nillable="true" ma:displayName="Placed" ma:default="Placed" ma:description="Placed" ma:format="Dropdown" ma:internalName="Placed">
      <xsd:simpleType>
        <xsd:restriction base="dms:Text">
          <xsd:maxLength value="255"/>
        </xsd:restriction>
      </xsd:simple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18122-eaa1-4c7e-8903-d1e0c9a66a6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998f095-6081-400b-94eb-c6ce90bdb3ae}" ma:internalName="TaxCatchAll" ma:showField="CatchAllData" ma:web="f4d18122-eaa1-4c7e-8903-d1e0c9a66a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FA5847-4962-47D5-9646-A78777459D2E}">
  <ds:schemaRefs>
    <ds:schemaRef ds:uri="6f85c723-94b4-4e90-8fcc-446c267f7f96"/>
    <ds:schemaRef ds:uri="86132fb2-e37c-4a36-b675-694e0401a731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  <ds:schemaRef ds:uri="f4d18122-eaa1-4c7e-8903-d1e0c9a66a6a"/>
    <ds:schemaRef ds:uri="ca4beddf-4eb9-4120-a0d9-57b1e45fd5ed"/>
  </ds:schemaRefs>
</ds:datastoreItem>
</file>

<file path=customXml/itemProps2.xml><?xml version="1.0" encoding="utf-8"?>
<ds:datastoreItem xmlns:ds="http://schemas.openxmlformats.org/officeDocument/2006/customXml" ds:itemID="{ABFFC830-B033-4513-BCD3-576B8DA137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FA2A1E-EFA3-45DC-9108-1986F2281E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4beddf-4eb9-4120-a0d9-57b1e45fd5ed"/>
    <ds:schemaRef ds:uri="f4d18122-eaa1-4c7e-8903-d1e0c9a66a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</Words>
  <Application>Microsoft Office PowerPoint</Application>
  <PresentationFormat>Widescreen</PresentationFormat>
  <Paragraphs>140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Arial</vt:lpstr>
      <vt:lpstr>Calisto MT</vt:lpstr>
      <vt:lpstr>Univers Condensed</vt:lpstr>
      <vt:lpstr>ChronicleVTI</vt:lpstr>
      <vt:lpstr>Breaking the Jar</vt:lpstr>
      <vt:lpstr>ANNA</vt:lpstr>
      <vt:lpstr>Breaking the jar</vt:lpstr>
      <vt:lpstr>about every 500 years the Church feels compelled to hold a giant rummage sale</vt:lpstr>
      <vt:lpstr>Jar-breaking moments</vt:lpstr>
      <vt:lpstr>Peregrinati  (OR GYROVAGI)</vt:lpstr>
      <vt:lpstr>PowerPoint Presentation</vt:lpstr>
      <vt:lpstr>PowerPoint Presentation</vt:lpstr>
      <vt:lpstr>TWO GARDENS. DESERT OR DUBAI? </vt:lpstr>
      <vt:lpstr>WHAT IS THE GARDEN?</vt:lpstr>
      <vt:lpstr>15 lay led </vt:lpstr>
      <vt:lpstr>PowerPoint Presentation</vt:lpstr>
      <vt:lpstr>PowerPoint Presentation</vt:lpstr>
      <vt:lpstr>PowerPoint Presentation</vt:lpstr>
      <vt:lpstr>PowerPoint Presentation</vt:lpstr>
      <vt:lpstr>PRINCIPLE 1. Loving Families</vt:lpstr>
      <vt:lpstr>Family + mission trinity - Father son and Holy Spirit Abraham - father of nations ex 15.13 –‘a family champion’ (go-el)  Jesus mark 3 –new family  Acts- koinonia Oikos –Christian household    </vt:lpstr>
      <vt:lpstr>PRINCIPLE 2. Communitas and Liminality</vt:lpstr>
      <vt:lpstr>PowerPoint Presentation</vt:lpstr>
      <vt:lpstr>PowerPoint Presentation</vt:lpstr>
      <vt:lpstr>PowerPoint Presentation</vt:lpstr>
      <vt:lpstr>PRINCIPLE 3. CHURCHY? OR CHURCHLY? DISCIPLES Mission + ECCLESIOLOGY </vt:lpstr>
      <vt:lpstr>PowerPoint Presentation</vt:lpstr>
      <vt:lpstr>CULTIVATE SEEDS IF WE WANT FRUIT?</vt:lpstr>
      <vt:lpstr>BUZZ THE BASICS</vt:lpstr>
      <vt:lpstr>BE THE FLEA GOD MADE you TO BE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the Jar</dc:title>
  <dc:creator>Andrew Piper</dc:creator>
  <cp:lastModifiedBy>Lee Barnes</cp:lastModifiedBy>
  <cp:revision>11</cp:revision>
  <dcterms:created xsi:type="dcterms:W3CDTF">2025-05-30T21:53:43Z</dcterms:created>
  <dcterms:modified xsi:type="dcterms:W3CDTF">2026-02-02T13:55:33Z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0x010100016635D0FF886547A37CFE1DEA53A63F</vt:lpwstr>
  </property>
  <property fmtid="{D5CDD505-2E9C-101B-9397-08002B2CF9AE}" pid="3" name="MediaServiceImageTags">
    <vt:lpwstr/>
  </property>
</Properties>
</file>