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02" r:id="rId5"/>
    <p:sldId id="305" r:id="rId6"/>
    <p:sldId id="315" r:id="rId7"/>
    <p:sldId id="306" r:id="rId8"/>
    <p:sldId id="307" r:id="rId9"/>
    <p:sldId id="313" r:id="rId10"/>
    <p:sldId id="311" r:id="rId11"/>
    <p:sldId id="314" r:id="rId12"/>
    <p:sldId id="309" r:id="rId13"/>
    <p:sldId id="316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91E25C-C332-4A39-A050-46F6A400A7A1}">
          <p14:sldIdLst>
            <p14:sldId id="302"/>
            <p14:sldId id="305"/>
            <p14:sldId id="315"/>
            <p14:sldId id="306"/>
            <p14:sldId id="307"/>
            <p14:sldId id="313"/>
            <p14:sldId id="311"/>
            <p14:sldId id="314"/>
            <p14:sldId id="309"/>
            <p14:sldId id="316"/>
          </p14:sldIdLst>
        </p14:section>
        <p14:section name="Untitled Section" id="{A4AF6200-040E-456B-9FE6-A0D967A59079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34D601-C32A-ECD0-7B4A-8466ABFB46F3}" name="Hannah Sweetnam" initials="HS" userId="S::Hannah.Sweetnam@bristoldiocese.org::6b01606b-b9ee-4158-8cc6-47b321c38f0f" providerId="AD"/>
  <p188:author id="{E0D05275-55DD-6AB6-5A65-572FBD6DEFBC}" name="Hannah Sweetnam" initials="HS" userId="S::hannah.sweetnam@bristoldiocese.org::5b82f152-175f-40a2-880a-3837cc7b3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FBF"/>
    <a:srgbClr val="30B0A8"/>
    <a:srgbClr val="1D1D1B"/>
    <a:srgbClr val="281D3C"/>
    <a:srgbClr val="00AEE4"/>
    <a:srgbClr val="281D58"/>
    <a:srgbClr val="1BB7CD"/>
    <a:srgbClr val="CCF3F8"/>
    <a:srgbClr val="2CB5FD"/>
    <a:srgbClr val="34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C365D-AF43-4749-A976-364F84555C4D}" v="10" dt="2025-02-21T09:43:07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95" d="100"/>
          <a:sy n="95" d="100"/>
        </p:scale>
        <p:origin x="92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A5DCF-24D9-4B45-8760-78ECD2AF1027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8E29-9FAF-442F-AD3F-C21EDF702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Deanery Secondary and Kingfisher </a:t>
            </a:r>
            <a:r>
              <a:rPr lang="en-GB" sz="1200" dirty="0">
                <a:latin typeface="Arial" panose="020B0604020202020204" pitchFamily="34" charset="0"/>
              </a:rPr>
              <a:t>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rimary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7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FAC86-1428-513F-30A3-9EB1D179E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DFF72-2D97-E4D1-39B1-D8E91B265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3219D-D401-8350-76EE-27300A721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Deanery Secondary and Kingfisher </a:t>
            </a:r>
            <a:r>
              <a:rPr lang="en-GB" sz="1200" dirty="0">
                <a:latin typeface="Arial" panose="020B0604020202020204" pitchFamily="34" charset="0"/>
              </a:rPr>
              <a:t>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rimary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D81DF-DC08-6247-B4F5-6613A6544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Equality Articles to protect church school foundation in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Foundation Governance at trustee, member and local Board level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MoU sets out relationship and partnership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Ongoing reviews between DDE, CEO and DBE Trust  Adviser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0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(Statutory Inspection of Anglican and Methodist schools - SIAMS)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Support  - SIAMS, RE, Collective Worship, Spirituality, Leadership, Church – School – Home partnership continues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9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Regular reviews between DDE, CEO 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Our final members of staff, Rachel and Anne, CEO &amp; CFO respectively, finish tomorrow, 28.2.25. I am delighted to confirm that all our Central Staff who were made redundant and who wish have found new jobs.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final Pensions figure which is required to obtain further funding from the ESFA (c£400k) will not be received until late March/early April.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Whilst the aim is to sign-off the accounts by the end of April this may be deferred into May, but should not affect the final striking off of DBAT. 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General Meeting will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8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/>
              <a:t>Exec report for other trusts, DBAT Trustees and members, </a:t>
            </a:r>
            <a:r>
              <a:rPr lang="en-GB" dirty="0" err="1"/>
              <a:t>DfE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Our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final members of staff, Rachel and Anne, CEO &amp; CFO respectively, finish tomorrow, 28.2.25. I am delighted to confirm that all our Central Staff who were made redundant and who wish have found new jobs.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final Pensions figure which is required to obtain further funding from the ESFA (c£400k) will not be received until late March/early April.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Whilst the aim is to sign-off the accounts by the end of April this may be deferred into May, but should not affect the final striking off of DBAT. 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General Meeting will be required to Receive the final accounts and I will call this once these are approved.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the AGM in December, I mentioned that we were preparing a "Lessons Learned" document and a copy is attached. This covers the period since the receipt of the Special Measures Ofsted Judgement on the Deanery in September 2023; it does not address the reasons for which led to this which were covered by the DBE review. Please feel free to share this - it is intended to be used and help any other Trusts which face similar situations.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6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Audit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8E29-9FAF-442F-AD3F-C21EDF702C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9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9C6EDD-7E21-F4B9-25AB-78F30B30EDF2}"/>
              </a:ext>
            </a:extLst>
          </p:cNvPr>
          <p:cNvSpPr/>
          <p:nvPr userDrawn="1"/>
        </p:nvSpPr>
        <p:spPr>
          <a:xfrm>
            <a:off x="0" y="-1"/>
            <a:ext cx="9144000" cy="139605"/>
          </a:xfrm>
          <a:prstGeom prst="rect">
            <a:avLst/>
          </a:prstGeom>
          <a:solidFill>
            <a:srgbClr val="00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2A5C35-23F7-ADFE-D635-73D82A312FFA}"/>
              </a:ext>
            </a:extLst>
          </p:cNvPr>
          <p:cNvSpPr/>
          <p:nvPr userDrawn="1"/>
        </p:nvSpPr>
        <p:spPr>
          <a:xfrm>
            <a:off x="0" y="5592578"/>
            <a:ext cx="9144000" cy="1265425"/>
          </a:xfrm>
          <a:prstGeom prst="rect">
            <a:avLst/>
          </a:prstGeom>
          <a:solidFill>
            <a:srgbClr val="00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FD97223-291A-27EC-68D6-E8DEA7176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03440"/>
            <a:ext cx="7886700" cy="106245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5400" dirty="0">
                <a:solidFill>
                  <a:srgbClr val="281D3C"/>
                </a:solidFill>
                <a:latin typeface="P22 Johnston Underground" panose="020B0500000000000000" pitchFamily="34" charset="0"/>
              </a:rPr>
              <a:t>Title of presentation</a:t>
            </a:r>
            <a:endParaRPr lang="en-GB" sz="3300" dirty="0">
              <a:solidFill>
                <a:srgbClr val="1D1D1B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030C27B-64DB-3EFC-05A6-5A398497E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08605"/>
            <a:ext cx="7886700" cy="673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100" dirty="0">
                <a:solidFill>
                  <a:srgbClr val="1D1D1B"/>
                </a:solidFill>
                <a:latin typeface="Aptos" panose="020B0004020202020204" pitchFamily="34" charset="0"/>
              </a:rPr>
              <a:t>Subtitle of presentation</a:t>
            </a:r>
            <a:endParaRPr lang="en-GB" sz="2100" dirty="0"/>
          </a:p>
          <a:p>
            <a:pPr lvl="0"/>
            <a:endParaRPr lang="en-GB" dirty="0"/>
          </a:p>
        </p:txBody>
      </p:sp>
      <p:pic>
        <p:nvPicPr>
          <p:cNvPr id="22" name="Picture 21" descr="A logo with white text&#10;&#10;Description automatically generated">
            <a:extLst>
              <a:ext uri="{FF2B5EF4-FFF2-40B4-BE49-F238E27FC236}">
                <a16:creationId xmlns:a16="http://schemas.microsoft.com/office/drawing/2014/main" id="{6A658EF8-FFF3-2D3B-EFA2-6E95C47F4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715038"/>
            <a:ext cx="2087328" cy="10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9C6EDD-7E21-F4B9-25AB-78F30B30EDF2}"/>
              </a:ext>
            </a:extLst>
          </p:cNvPr>
          <p:cNvSpPr/>
          <p:nvPr userDrawn="1"/>
        </p:nvSpPr>
        <p:spPr>
          <a:xfrm>
            <a:off x="0" y="-1"/>
            <a:ext cx="9144000" cy="139605"/>
          </a:xfrm>
          <a:prstGeom prst="rect">
            <a:avLst/>
          </a:prstGeom>
          <a:solidFill>
            <a:srgbClr val="00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FD97223-291A-27EC-68D6-E8DEA7176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03440"/>
            <a:ext cx="7886700" cy="1062457"/>
          </a:xfrm>
          <a:prstGeom prst="rect">
            <a:avLst/>
          </a:prstGeom>
        </p:spPr>
        <p:txBody>
          <a:bodyPr/>
          <a:lstStyle>
            <a:lvl1pPr>
              <a:defRPr sz="4950">
                <a:latin typeface="P22 Johnston Underground" panose="020B0500000000000000" pitchFamily="34" charset="0"/>
              </a:defRPr>
            </a:lvl1pPr>
          </a:lstStyle>
          <a:p>
            <a:pPr algn="ctr"/>
            <a:r>
              <a:rPr lang="en-GB" sz="5400" dirty="0">
                <a:solidFill>
                  <a:srgbClr val="281D3C"/>
                </a:solidFill>
                <a:latin typeface="P22 Johnston Underground" panose="020B0500000000000000" pitchFamily="34" charset="0"/>
              </a:rPr>
              <a:t>Sub-section title</a:t>
            </a:r>
            <a:endParaRPr lang="en-GB" sz="3300" dirty="0">
              <a:solidFill>
                <a:srgbClr val="1D1D1B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030C27B-64DB-3EFC-05A6-5A398497E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08605"/>
            <a:ext cx="7886700" cy="673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100" dirty="0">
                <a:solidFill>
                  <a:srgbClr val="1D1D1B"/>
                </a:solidFill>
                <a:latin typeface="Aptos" panose="020B0004020202020204" pitchFamily="34" charset="0"/>
              </a:rPr>
              <a:t>Subtitle (if required)</a:t>
            </a:r>
            <a:endParaRPr lang="en-GB" sz="2100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2E6A-8563-456F-CF3F-C03F7BBBDF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6991"/>
            <a:ext cx="7886700" cy="4779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D1D1B"/>
                </a:solidFill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More information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77772-7603-7BBB-51F7-1B58B25574D9}"/>
              </a:ext>
            </a:extLst>
          </p:cNvPr>
          <p:cNvCxnSpPr>
            <a:cxnSpLocks/>
          </p:cNvCxnSpPr>
          <p:nvPr userDrawn="1"/>
        </p:nvCxnSpPr>
        <p:spPr>
          <a:xfrm>
            <a:off x="628650" y="1253061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99BEB88-64B5-EF48-610A-405E0C9D38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465138"/>
            <a:ext cx="7886700" cy="643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Page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9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C5C0-E408-E735-8834-13CB7B1B11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1D1B"/>
                </a:solidFill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C1AE0-9D50-8786-1B13-7A54E996AF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1D1B"/>
                </a:solidFill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More text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25EBEF-4018-6F87-6DE0-61B52745EA09}"/>
              </a:ext>
            </a:extLst>
          </p:cNvPr>
          <p:cNvCxnSpPr/>
          <p:nvPr userDrawn="1"/>
        </p:nvCxnSpPr>
        <p:spPr>
          <a:xfrm>
            <a:off x="4572000" y="1825625"/>
            <a:ext cx="0" cy="43513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AC18E-7198-2D41-C766-FB78E1CBEF21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12328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B4E228A6-B0F6-707E-CEEE-B1FE690882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465138"/>
            <a:ext cx="7886700" cy="643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Page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74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7EB12-22AB-60BE-AE98-E93921CFF1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>
                <a:solidFill>
                  <a:srgbClr val="1D1D1B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CD18C-2353-2EE8-06A7-D5BA736EE0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>
                <a:solidFill>
                  <a:srgbClr val="1D1D1B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8B5E21-8935-B873-631F-346A76D4C32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63134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BEC9A37F-3DF1-7B9A-6570-6DA29A92DC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465138"/>
            <a:ext cx="7886700" cy="643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Page title</a:t>
            </a:r>
          </a:p>
          <a:p>
            <a:pPr lvl="0"/>
            <a:endParaRPr lang="en-GB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F46A7AB-616C-618D-5B5C-B27E1ACDB3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1" y="1938870"/>
            <a:ext cx="3868340" cy="566205"/>
          </a:xfrm>
          <a:prstGeom prst="rect">
            <a:avLst/>
          </a:prstGeom>
          <a:ln>
            <a:solidFill>
              <a:srgbClr val="281D58"/>
            </a:solidFill>
          </a:ln>
        </p:spPr>
        <p:txBody>
          <a:bodyPr/>
          <a:lstStyle>
            <a:lvl1pPr marL="0" indent="0">
              <a:buNone/>
              <a:defRPr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Section title</a:t>
            </a:r>
          </a:p>
          <a:p>
            <a:pPr lvl="0"/>
            <a:endParaRPr lang="en-GB" dirty="0"/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1C2303EF-8507-62A3-2FA6-832F2E1992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27961" y="1938869"/>
            <a:ext cx="3887393" cy="566205"/>
          </a:xfrm>
          <a:prstGeom prst="rect">
            <a:avLst/>
          </a:prstGeom>
          <a:ln>
            <a:solidFill>
              <a:srgbClr val="281D58"/>
            </a:solidFill>
          </a:ln>
        </p:spPr>
        <p:txBody>
          <a:bodyPr/>
          <a:lstStyle>
            <a:lvl1pPr marL="0" indent="0">
              <a:buNone/>
              <a:defRPr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Section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5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52DF2-BEAB-460E-92B8-D4DCC17AD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34991" y="99219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D1D1B"/>
                </a:solidFill>
                <a:latin typeface="Aptos Display" panose="020B00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FD205126-C8A3-FFB7-74CA-88DB06A25D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459" y="987428"/>
            <a:ext cx="2949178" cy="6635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Section title</a:t>
            </a:r>
          </a:p>
          <a:p>
            <a:pPr lvl="0"/>
            <a:endParaRPr lang="en-GB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261758E3-A262-58F5-9A43-50BF54FF30D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59" y="1811868"/>
            <a:ext cx="2949178" cy="404918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281D3C"/>
                </a:solidFill>
                <a:latin typeface="P22 Johnston Underground" panose="020B05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Section title</a:t>
            </a:r>
          </a:p>
          <a:p>
            <a:pPr lvl="0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2BDE6-52DE-69AA-F864-93054824C1B9}"/>
              </a:ext>
            </a:extLst>
          </p:cNvPr>
          <p:cNvCxnSpPr/>
          <p:nvPr userDrawn="1"/>
        </p:nvCxnSpPr>
        <p:spPr>
          <a:xfrm>
            <a:off x="627459" y="1651000"/>
            <a:ext cx="2949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DA018-E415-2AD2-338F-2E1F7D40E099}"/>
              </a:ext>
            </a:extLst>
          </p:cNvPr>
          <p:cNvSpPr/>
          <p:nvPr userDrawn="1"/>
        </p:nvSpPr>
        <p:spPr>
          <a:xfrm>
            <a:off x="0" y="6441623"/>
            <a:ext cx="9144000" cy="423252"/>
          </a:xfrm>
          <a:prstGeom prst="rect">
            <a:avLst/>
          </a:prstGeom>
          <a:solidFill>
            <a:srgbClr val="00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/>
          </a:p>
        </p:txBody>
      </p:sp>
      <p:pic>
        <p:nvPicPr>
          <p:cNvPr id="5" name="Picture 4" descr="A white crown with black background&#10;&#10;Description automatically generated">
            <a:extLst>
              <a:ext uri="{FF2B5EF4-FFF2-40B4-BE49-F238E27FC236}">
                <a16:creationId xmlns:a16="http://schemas.microsoft.com/office/drawing/2014/main" id="{0E461703-D2C6-5EE2-968F-68D8C7B229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59" y="6456096"/>
            <a:ext cx="494778" cy="4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6D1-CCF0-918F-9BD2-85A3AF05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0257"/>
            <a:ext cx="7886700" cy="1062457"/>
          </a:xfrm>
        </p:spPr>
        <p:txBody>
          <a:bodyPr/>
          <a:lstStyle/>
          <a:p>
            <a:pPr algn="ctr"/>
            <a:r>
              <a:rPr lang="en-GB" sz="4400" b="1" dirty="0">
                <a:latin typeface="Gill Sans MT" panose="020B0502020104020203" pitchFamily="34" charset="0"/>
                <a:cs typeface="Arial" panose="020B0604020202020204" pitchFamily="34" charset="0"/>
              </a:rPr>
              <a:t>Diocese of Bristol Academies Trust (DBAT) Update </a:t>
            </a:r>
            <a:endParaRPr lang="en-GB" sz="4400" b="1" dirty="0">
              <a:solidFill>
                <a:srgbClr val="281D3C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07FF6-6D8E-EC67-4B38-669829765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804414"/>
            <a:ext cx="7886700" cy="67310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Liz Townend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Director of Education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Rt Revd Neil Warwick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DBE Chair  </a:t>
            </a:r>
          </a:p>
        </p:txBody>
      </p:sp>
    </p:spTree>
    <p:extLst>
      <p:ext uri="{BB962C8B-B14F-4D97-AF65-F5344CB8AC3E}">
        <p14:creationId xmlns:p14="http://schemas.microsoft.com/office/powerpoint/2010/main" val="250981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A82C522-2A2C-020D-8EF6-A49A38282951}"/>
              </a:ext>
            </a:extLst>
          </p:cNvPr>
          <p:cNvSpPr/>
          <p:nvPr/>
        </p:nvSpPr>
        <p:spPr>
          <a:xfrm>
            <a:off x="289112" y="4007224"/>
            <a:ext cx="8451475" cy="2225488"/>
          </a:xfrm>
          <a:prstGeom prst="wedgeRectCallout">
            <a:avLst>
              <a:gd name="adj1" fmla="val -42602"/>
              <a:gd name="adj2" fmla="val 68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LSP Chief Executive Dr Gary Lewis, commented: “We are delighted to welcome these three schools to our Trust. I am very excited and optimistic about the future as we take on our new responsibilities in Bristol. It is a privilege to be part of the very successful work that the schools are already doing and we are looking forward to working together to help them continue to flourish.”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97B468-1632-2B1F-B6F9-F088FF73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1" y="0"/>
            <a:ext cx="7654201" cy="38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34B5-40B3-38C3-E6D5-A47AB378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EC2F8F-2E0F-690C-FBB4-738967FFA305}"/>
              </a:ext>
            </a:extLst>
          </p:cNvPr>
          <p:cNvSpPr txBox="1"/>
          <p:nvPr/>
        </p:nvSpPr>
        <p:spPr>
          <a:xfrm>
            <a:off x="0" y="152070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281D58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to add final </a:t>
            </a:r>
          </a:p>
          <a:p>
            <a:pPr algn="ctr"/>
            <a:r>
              <a:rPr lang="en-GB" sz="4500" b="1" dirty="0">
                <a:solidFill>
                  <a:srgbClr val="281D58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 message</a:t>
            </a:r>
            <a:endParaRPr lang="en-GB" sz="1500" dirty="0">
              <a:solidFill>
                <a:srgbClr val="281D58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51B6E-91F2-A15F-88D6-585A67979C9E}"/>
              </a:ext>
            </a:extLst>
          </p:cNvPr>
          <p:cNvSpPr txBox="1"/>
          <p:nvPr/>
        </p:nvSpPr>
        <p:spPr>
          <a:xfrm>
            <a:off x="3628850" y="3506770"/>
            <a:ext cx="3634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Add.your.email@bristoldiocese.org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38E78-9C04-6935-430C-2550F7A3C51C}"/>
              </a:ext>
            </a:extLst>
          </p:cNvPr>
          <p:cNvSpPr txBox="1"/>
          <p:nvPr/>
        </p:nvSpPr>
        <p:spPr>
          <a:xfrm>
            <a:off x="3628850" y="4236649"/>
            <a:ext cx="3634033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1350" dirty="0"/>
              <a:t>Add.your.email@bristoldiocese.org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3938E705-A511-3094-E5D8-EC1BC6836F9D}"/>
              </a:ext>
            </a:extLst>
          </p:cNvPr>
          <p:cNvSpPr/>
          <p:nvPr/>
        </p:nvSpPr>
        <p:spPr>
          <a:xfrm>
            <a:off x="2939143" y="3334402"/>
            <a:ext cx="625065" cy="621740"/>
          </a:xfrm>
          <a:prstGeom prst="flowChartConnector">
            <a:avLst/>
          </a:prstGeom>
          <a:solidFill>
            <a:srgbClr val="281D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FACC07C-5472-E12F-29B4-BB755A33EBE6}"/>
              </a:ext>
            </a:extLst>
          </p:cNvPr>
          <p:cNvSpPr/>
          <p:nvPr/>
        </p:nvSpPr>
        <p:spPr>
          <a:xfrm>
            <a:off x="2939143" y="4065158"/>
            <a:ext cx="625065" cy="621740"/>
          </a:xfrm>
          <a:prstGeom prst="flowChartConnector">
            <a:avLst/>
          </a:prstGeom>
          <a:solidFill>
            <a:srgbClr val="281D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 descr="A cross on a device&#10;&#10;AI-generated content may be incorrect.">
            <a:extLst>
              <a:ext uri="{FF2B5EF4-FFF2-40B4-BE49-F238E27FC236}">
                <a16:creationId xmlns:a16="http://schemas.microsoft.com/office/drawing/2014/main" id="{7F6BD251-3FC8-C41F-B490-EAE77F7C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281"/>
          <a:stretch/>
        </p:blipFill>
        <p:spPr>
          <a:xfrm>
            <a:off x="0" y="135171"/>
            <a:ext cx="9144000" cy="54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78011-847E-B9A3-9620-6B203F86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96991"/>
            <a:ext cx="8111159" cy="4779972"/>
          </a:xfrm>
        </p:spPr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Carefully chosen for ethos and capacity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Track record of school improvement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Robust central capacity, business and operations</a:t>
            </a:r>
            <a:endParaRPr lang="en-GB" sz="10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Children and young people learning well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Good relationships with new trusts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Expertise into DBE trust infrastructure 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78AF4-FECC-B9F1-31A2-F12072DF7B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904" y="465138"/>
            <a:ext cx="8680174" cy="643994"/>
          </a:xfrm>
        </p:spPr>
        <p:txBody>
          <a:bodyPr/>
          <a:lstStyle/>
          <a:p>
            <a:pPr algn="ctr"/>
            <a:r>
              <a:rPr lang="en-GB" sz="4800" b="1" dirty="0">
                <a:latin typeface="Gill Sans MT" panose="020B0502020104020203" pitchFamily="34" charset="0"/>
              </a:rPr>
              <a:t>Transfers complete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308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5FBB-840D-CF1B-48DE-644D4333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91AEA-E2F7-082A-E23E-709B1182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85" y="1109132"/>
            <a:ext cx="7886700" cy="4779972"/>
          </a:xfrm>
        </p:spPr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 Swindon schools to The Park Academies Trust - 1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Sept 2024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 Wiltshire and Swindon primaries to Blue Kite Academy Trust - 1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Jan 2025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 Bristol schools to Lighthouse Schools Partnership - 1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Jan 2025 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733CC-0308-8E29-ECFE-CA40313563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GB" sz="4800" b="1" dirty="0">
                <a:latin typeface="Gill Sans MT" panose="020B0502020104020203" pitchFamily="34" charset="0"/>
              </a:rPr>
              <a:t>Transfers</a:t>
            </a:r>
            <a:endParaRPr lang="en-GB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9DA7D-6741-BD0F-13EE-4DE0950A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4" y="5120959"/>
            <a:ext cx="2822481" cy="1271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E8CC0-41CA-60F1-74C8-38E8943B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5119688"/>
            <a:ext cx="2381250" cy="1057275"/>
          </a:xfrm>
          <a:prstGeom prst="rect">
            <a:avLst/>
          </a:prstGeom>
        </p:spPr>
      </p:pic>
      <p:pic>
        <p:nvPicPr>
          <p:cNvPr id="2052" name="Picture 4" descr="Human Resources Online Training Courses for Schools | iAM Compliant">
            <a:extLst>
              <a:ext uri="{FF2B5EF4-FFF2-40B4-BE49-F238E27FC236}">
                <a16:creationId xmlns:a16="http://schemas.microsoft.com/office/drawing/2014/main" id="{C8AAC640-6CDB-19AE-693E-AFB6B09B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59" y="5085365"/>
            <a:ext cx="3355041" cy="11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5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holding a piece of paper&#10;&#10;AI-generated content may be incorrect.">
            <a:extLst>
              <a:ext uri="{FF2B5EF4-FFF2-40B4-BE49-F238E27FC236}">
                <a16:creationId xmlns:a16="http://schemas.microsoft.com/office/drawing/2014/main" id="{6B265CFA-939E-3BDF-18FF-230FB4C8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4"/>
          <a:stretch/>
        </p:blipFill>
        <p:spPr>
          <a:xfrm>
            <a:off x="628650" y="1825625"/>
            <a:ext cx="3886200" cy="435133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4D9D5-A964-51B6-AB9F-2A9D258A2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472453"/>
            <a:ext cx="4212291" cy="4704510"/>
          </a:xfrm>
        </p:spPr>
        <p:txBody>
          <a:bodyPr>
            <a:normAutofit fontScale="70000" lnSpcReduction="20000"/>
          </a:bodyPr>
          <a:lstStyle/>
          <a:p>
            <a:endParaRPr lang="en-GB" sz="38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Equality Articles of Association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Foundation governance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Memoranda of Understanding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Good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Regular reviews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Ongoing training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Ongoing church links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800" dirty="0">
                <a:latin typeface="Arial" panose="020B0604020202020204" pitchFamily="34" charset="0"/>
              </a:rPr>
              <a:t>MAT Chaplaincy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683B-1C23-2BC5-8007-6032099FC4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465138"/>
            <a:ext cx="7886700" cy="643994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latin typeface="Arial" panose="020B0604020202020204" pitchFamily="34" charset="0"/>
              </a:rPr>
              <a:t>Christian </a:t>
            </a:r>
            <a:r>
              <a:rPr lang="en-GB" sz="3600" dirty="0">
                <a:latin typeface="Arial" panose="020B0604020202020204" pitchFamily="34" charset="0"/>
              </a:rPr>
              <a:t>D</a:t>
            </a:r>
            <a:r>
              <a:rPr lang="en-GB" sz="3600" b="1" dirty="0">
                <a:latin typeface="Arial" panose="020B0604020202020204" pitchFamily="34" charset="0"/>
              </a:rPr>
              <a:t>istinctiveness (character)</a:t>
            </a:r>
            <a:endParaRPr lang="en-GB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1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EB7250-74F9-198F-BB6B-305775B71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All schools remain DBE schools and subject to inspection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DBE support for Christian character </a:t>
            </a:r>
          </a:p>
        </p:txBody>
      </p:sp>
      <p:pic>
        <p:nvPicPr>
          <p:cNvPr id="5" name="Picture 4" descr="A group of children jumping in the air&#10;&#10;AI-generated content may be incorrect.">
            <a:extLst>
              <a:ext uri="{FF2B5EF4-FFF2-40B4-BE49-F238E27FC236}">
                <a16:creationId xmlns:a16="http://schemas.microsoft.com/office/drawing/2014/main" id="{0BF7CC29-5A31-A0E3-C76E-6005A8AB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r="9820" b="-3"/>
          <a:stretch/>
        </p:blipFill>
        <p:spPr>
          <a:xfrm>
            <a:off x="4629152" y="1825625"/>
            <a:ext cx="38862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8B25-A218-6CCC-1459-62E24CC7AF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465138"/>
            <a:ext cx="7886700" cy="643994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</a:rPr>
              <a:t>School Improvement</a:t>
            </a:r>
            <a:endParaRPr lang="en-GB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2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810E-EF19-5E3C-41E2-DB8D53FFE1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53711"/>
            <a:ext cx="7886700" cy="643994"/>
          </a:xfrm>
        </p:spPr>
        <p:txBody>
          <a:bodyPr/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Diocese of  Bristol School Partnership Programme (DBSP)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72EB32-32ED-3811-A2D2-260BBBC41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7760"/>
              </p:ext>
            </p:extLst>
          </p:nvPr>
        </p:nvGraphicFramePr>
        <p:xfrm>
          <a:off x="576470" y="2246244"/>
          <a:ext cx="7938880" cy="339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720">
                  <a:extLst>
                    <a:ext uri="{9D8B030D-6E8A-4147-A177-3AD203B41FA5}">
                      <a16:colId xmlns:a16="http://schemas.microsoft.com/office/drawing/2014/main" val="2700837253"/>
                    </a:ext>
                  </a:extLst>
                </a:gridCol>
                <a:gridCol w="1984720">
                  <a:extLst>
                    <a:ext uri="{9D8B030D-6E8A-4147-A177-3AD203B41FA5}">
                      <a16:colId xmlns:a16="http://schemas.microsoft.com/office/drawing/2014/main" val="3333780834"/>
                    </a:ext>
                  </a:extLst>
                </a:gridCol>
                <a:gridCol w="1984720">
                  <a:extLst>
                    <a:ext uri="{9D8B030D-6E8A-4147-A177-3AD203B41FA5}">
                      <a16:colId xmlns:a16="http://schemas.microsoft.com/office/drawing/2014/main" val="653281125"/>
                    </a:ext>
                  </a:extLst>
                </a:gridCol>
                <a:gridCol w="1984720">
                  <a:extLst>
                    <a:ext uri="{9D8B030D-6E8A-4147-A177-3AD203B41FA5}">
                      <a16:colId xmlns:a16="http://schemas.microsoft.com/office/drawing/2014/main" val="360872811"/>
                    </a:ext>
                  </a:extLst>
                </a:gridCol>
              </a:tblGrid>
              <a:tr h="1364974">
                <a:tc gridSpan="4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Co-constructed with Trusts</a:t>
                      </a:r>
                    </a:p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launch Sept 2025</a:t>
                      </a:r>
                    </a:p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strands: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74242"/>
                  </a:ext>
                </a:extLst>
              </a:tr>
              <a:tr h="18453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School Flourishing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School Governance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 and Worldview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Collective Worship and Spirituality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5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2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03AE87-EAF0-13F0-FA61-1132D887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903" y="1474908"/>
            <a:ext cx="4803962" cy="4385244"/>
          </a:xfrm>
        </p:spPr>
        <p:txBody>
          <a:bodyPr/>
          <a:lstStyle/>
          <a:p>
            <a:endParaRPr lang="en-GB" sz="1000" dirty="0">
              <a:latin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Good progress on actions from the report specific to the DBAT context and wider education landscape well underway.</a:t>
            </a:r>
          </a:p>
          <a:p>
            <a:endParaRPr lang="en-GB" sz="10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DBAT executive report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C05F8-3758-E482-5BD3-70F1C4E3E0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465138"/>
            <a:ext cx="7886700" cy="643994"/>
          </a:xfrm>
        </p:spPr>
        <p:txBody>
          <a:bodyPr/>
          <a:lstStyle/>
          <a:p>
            <a:pPr algn="ctr"/>
            <a:r>
              <a:rPr lang="en-GB" sz="4000" b="1" dirty="0">
                <a:latin typeface="Gill Sans MT" panose="020B0502020104020203" pitchFamily="34" charset="0"/>
              </a:rPr>
              <a:t>DBAT Lessons Learnt Report 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collage of a group of people&#10;&#10;AI-generated content may be incorrect.">
            <a:extLst>
              <a:ext uri="{FF2B5EF4-FFF2-40B4-BE49-F238E27FC236}">
                <a16:creationId xmlns:a16="http://schemas.microsoft.com/office/drawing/2014/main" id="{6E4A33BC-EF14-7FBD-947E-B6EB3AA1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41769" r="63061" b="41361"/>
          <a:stretch/>
        </p:blipFill>
        <p:spPr>
          <a:xfrm>
            <a:off x="628650" y="1396991"/>
            <a:ext cx="3021283" cy="2270539"/>
          </a:xfrm>
          <a:prstGeom prst="rect">
            <a:avLst/>
          </a:prstGeom>
        </p:spPr>
      </p:pic>
      <p:pic>
        <p:nvPicPr>
          <p:cNvPr id="6" name="Picture 5" descr="A collage of a group of people&#10;&#10;AI-generated content may be incorrect.">
            <a:extLst>
              <a:ext uri="{FF2B5EF4-FFF2-40B4-BE49-F238E27FC236}">
                <a16:creationId xmlns:a16="http://schemas.microsoft.com/office/drawing/2014/main" id="{66A7008B-43AD-F8DD-8424-2953BAAF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9592" r="64150" b="4354"/>
          <a:stretch/>
        </p:blipFill>
        <p:spPr>
          <a:xfrm>
            <a:off x="629078" y="4150968"/>
            <a:ext cx="3020855" cy="22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92A2-3246-332D-803B-8D1134C5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58F1F2-59DB-30E1-8747-BFB8530EC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" y="1827149"/>
            <a:ext cx="42778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Sign off of accounts Apr/May 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DBAT company closes by Aug 2025 </a:t>
            </a:r>
          </a:p>
          <a:p>
            <a:pPr marL="0" indent="0">
              <a:buNone/>
            </a:pPr>
            <a:endParaRPr lang="en-GB" sz="9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DBAT Trustees and Company Secretary remain to closure</a:t>
            </a:r>
          </a:p>
          <a:p>
            <a:pPr marL="0" indent="0">
              <a:buNone/>
            </a:pPr>
            <a:r>
              <a:rPr lang="en-GB" sz="900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ollage of a group of people&#10;&#10;AI-generated content may be incorrect.">
            <a:extLst>
              <a:ext uri="{FF2B5EF4-FFF2-40B4-BE49-F238E27FC236}">
                <a16:creationId xmlns:a16="http://schemas.microsoft.com/office/drawing/2014/main" id="{B733D9CA-82EF-0D30-ED7B-5604D5FE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4" t="4135" r="13989" b="79053"/>
          <a:stretch/>
        </p:blipFill>
        <p:spPr>
          <a:xfrm>
            <a:off x="5208104" y="1505152"/>
            <a:ext cx="3307246" cy="24199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8462-7B41-B6D4-579E-8308716E86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465138"/>
            <a:ext cx="7886700" cy="643994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Company closedown</a:t>
            </a:r>
          </a:p>
        </p:txBody>
      </p:sp>
      <p:pic>
        <p:nvPicPr>
          <p:cNvPr id="7" name="Picture 6" descr="A collage of a group of people&#10;&#10;AI-generated content may be incorrect.">
            <a:extLst>
              <a:ext uri="{FF2B5EF4-FFF2-40B4-BE49-F238E27FC236}">
                <a16:creationId xmlns:a16="http://schemas.microsoft.com/office/drawing/2014/main" id="{E9EBA91E-1A6B-EE9E-5361-40534B9C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1" t="42933" r="14089" b="41156"/>
          <a:stretch/>
        </p:blipFill>
        <p:spPr>
          <a:xfrm>
            <a:off x="5208105" y="3973193"/>
            <a:ext cx="3307246" cy="23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0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0CF474-9463-B6FF-CF61-635A5AFF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44" y="1109132"/>
            <a:ext cx="8758878" cy="2032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9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School staff settled and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Children learning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</a:rPr>
              <a:t>DBE now working with 7 trusts with CE schools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FA86-8383-B533-1B9D-680F39B28D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Where Now?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43CE1-3818-0454-225F-639FBDF8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9" y="2871795"/>
            <a:ext cx="2224893" cy="100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94BC9-1406-5B72-5ED3-C1CFCC8B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7" y="4040167"/>
            <a:ext cx="2383743" cy="105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DB89F-2511-2843-1BBD-A61D885B8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07" y="5223775"/>
            <a:ext cx="3353091" cy="112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0E636-F86F-2CAE-7578-684D220D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263" y="2915191"/>
            <a:ext cx="3422837" cy="1089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9C8E7F-7B69-810D-935B-39EA38768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959" y="2881217"/>
            <a:ext cx="1886097" cy="1893465"/>
          </a:xfrm>
          <a:prstGeom prst="rect">
            <a:avLst/>
          </a:prstGeom>
        </p:spPr>
      </p:pic>
      <p:pic>
        <p:nvPicPr>
          <p:cNvPr id="1028" name="Picture 4" descr="Cathedral Schools Trust">
            <a:extLst>
              <a:ext uri="{FF2B5EF4-FFF2-40B4-BE49-F238E27FC236}">
                <a16:creationId xmlns:a16="http://schemas.microsoft.com/office/drawing/2014/main" id="{210EEF4F-748B-7F91-F944-640C49B7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67" y="4172255"/>
            <a:ext cx="3133163" cy="1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68098FB-1CCC-3EA2-574E-1695D189D5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52" y="5544335"/>
            <a:ext cx="5183841" cy="7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ocese of Bristol Brand">
      <a:majorFont>
        <a:latin typeface="P22 Johnston Underground"/>
        <a:ea typeface=""/>
        <a:cs typeface=""/>
      </a:majorFont>
      <a:minorFont>
        <a:latin typeface="Apto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ocese_of_Bristol_PowerPoint_Template_Standard_4x3_2025" id="{468E4E9B-6100-45AB-88BE-02567993AD87}" vid="{C2FC8E0D-FD04-45EF-9353-1AB53929B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635D0FF886547A37CFE1DEA53A63F" ma:contentTypeVersion="17" ma:contentTypeDescription="Create a new document." ma:contentTypeScope="" ma:versionID="02d4ed5904c1c3ac3ccf67401d489415">
  <xsd:schema xmlns:xsd="http://www.w3.org/2001/XMLSchema" xmlns:xs="http://www.w3.org/2001/XMLSchema" xmlns:p="http://schemas.microsoft.com/office/2006/metadata/properties" xmlns:ns2="ca4beddf-4eb9-4120-a0d9-57b1e45fd5ed" xmlns:ns3="f4d18122-eaa1-4c7e-8903-d1e0c9a66a6a" targetNamespace="http://schemas.microsoft.com/office/2006/metadata/properties" ma:root="true" ma:fieldsID="ebf05514b7123840bcbe8291a4698468" ns2:_="" ns3:_="">
    <xsd:import namespace="ca4beddf-4eb9-4120-a0d9-57b1e45fd5ed"/>
    <xsd:import namespace="f4d18122-eaa1-4c7e-8903-d1e0c9a66a6a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beddf-4eb9-4120-a0d9-57b1e45fd5e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20fb56-a81a-423d-902e-a779af64c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18122-eaa1-4c7e-8903-d1e0c9a66a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44d19f-eca5-466a-95db-9025f6d44af1}" ma:internalName="TaxCatchAll" ma:showField="CatchAllData" ma:web="f4d18122-eaa1-4c7e-8903-d1e0c9a66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beddf-4eb9-4120-a0d9-57b1e45fd5ed">
      <Terms xmlns="http://schemas.microsoft.com/office/infopath/2007/PartnerControls"/>
    </lcf76f155ced4ddcb4097134ff3c332f>
    <TaxCatchAll xmlns="f4d18122-eaa1-4c7e-8903-d1e0c9a66a6a" xsi:nil="true"/>
    <MigrationWizIdPermissions xmlns="ca4beddf-4eb9-4120-a0d9-57b1e45fd5ed" xsi:nil="true"/>
    <MigrationWizIdVersion xmlns="ca4beddf-4eb9-4120-a0d9-57b1e45fd5ed">d59c7b52-6870-4d93-bec4-a440ff06fd37-638531044920000000</MigrationWizIdVersion>
    <MigrationWizId xmlns="ca4beddf-4eb9-4120-a0d9-57b1e45fd5ed">d59c7b52-6870-4d93-bec4-a440ff06fd37</MigrationWizId>
    <lcf76f155ced4ddcb4097134ff3c332f0 xmlns="ca4beddf-4eb9-4120-a0d9-57b1e45fd5ed" xsi:nil="true"/>
  </documentManagement>
</p:properties>
</file>

<file path=customXml/itemProps1.xml><?xml version="1.0" encoding="utf-8"?>
<ds:datastoreItem xmlns:ds="http://schemas.openxmlformats.org/officeDocument/2006/customXml" ds:itemID="{90C5CCB3-7B04-4F91-AC5A-0F7379682AAB}"/>
</file>

<file path=customXml/itemProps2.xml><?xml version="1.0" encoding="utf-8"?>
<ds:datastoreItem xmlns:ds="http://schemas.openxmlformats.org/officeDocument/2006/customXml" ds:itemID="{7832F87B-2FFC-49E5-989F-40C4838F08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7D03F-3757-4385-843C-BA8FECFDE0F8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f4d18122-eaa1-4c7e-8903-d1e0c9a66a6a"/>
    <ds:schemaRef ds:uri="http://purl.org/dc/elements/1.1/"/>
    <ds:schemaRef ds:uri="http://schemas.microsoft.com/office/2006/metadata/properties"/>
    <ds:schemaRef ds:uri="http://schemas.microsoft.com/office/infopath/2007/PartnerControls"/>
    <ds:schemaRef ds:uri="ca4beddf-4eb9-4120-a0d9-57b1e45fd5e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Diocese_of_Bristol_PowerPoint_Template_Standard_4x3_2025</Template>
  <TotalTime>343</TotalTime>
  <Words>765</Words>
  <Application>Microsoft Office PowerPoint</Application>
  <PresentationFormat>On-screen Show (4:3)</PresentationFormat>
  <Paragraphs>94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Gill Sans MT</vt:lpstr>
      <vt:lpstr>P22 Johnston Underground</vt:lpstr>
      <vt:lpstr>Symbol</vt:lpstr>
      <vt:lpstr>Office Theme</vt:lpstr>
      <vt:lpstr>Diocese of Bristol Academies Trust (DBAT)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Zoe Derham-Luckwell</dc:creator>
  <cp:lastModifiedBy>Jo Willis</cp:lastModifiedBy>
  <cp:revision>3</cp:revision>
  <dcterms:created xsi:type="dcterms:W3CDTF">2025-02-20T12:17:29Z</dcterms:created>
  <dcterms:modified xsi:type="dcterms:W3CDTF">2025-02-28T11:02:06Z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0x010100016635D0FF886547A37CFE1DEA53A63F</vt:lpwstr>
  </property>
  <property fmtid="{D5CDD505-2E9C-101B-9397-08002B2CF9AE}" pid="3" name="MediaServiceImageTags">
    <vt:lpwstr/>
  </property>
</Properties>
</file>