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6" r:id="rId3"/>
    <p:sldId id="259" r:id="rId4"/>
    <p:sldId id="283" r:id="rId5"/>
    <p:sldId id="264" r:id="rId6"/>
    <p:sldId id="269" r:id="rId7"/>
    <p:sldId id="270" r:id="rId8"/>
    <p:sldId id="277" r:id="rId9"/>
    <p:sldId id="271" r:id="rId10"/>
    <p:sldId id="290" r:id="rId11"/>
    <p:sldId id="266" r:id="rId12"/>
    <p:sldId id="258"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123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4/14/2018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4/14/2018</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goss\Desktop\Sk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12192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865376" y="228600"/>
            <a:ext cx="5410200" cy="5262979"/>
          </a:xfrm>
          <a:prstGeom prst="rect">
            <a:avLst/>
          </a:prstGeom>
        </p:spPr>
        <p:txBody>
          <a:bodyPr wrap="square">
            <a:spAutoFit/>
          </a:bodyPr>
          <a:lstStyle/>
          <a:p>
            <a:pPr algn="ctr"/>
            <a:r>
              <a:rPr lang="en-GB" sz="4800" b="1" dirty="0">
                <a:solidFill>
                  <a:schemeClr val="bg1"/>
                </a:solidFill>
                <a:latin typeface="+mj-lt"/>
              </a:rPr>
              <a:t>The Church and the Environment: Getting Real about Creation Care</a:t>
            </a:r>
          </a:p>
          <a:p>
            <a:pPr algn="ctr"/>
            <a:endParaRPr lang="en-GB" sz="4800" b="1" dirty="0">
              <a:solidFill>
                <a:schemeClr val="bg1"/>
              </a:solidFill>
              <a:latin typeface="+mj-lt"/>
            </a:endParaRPr>
          </a:p>
          <a:p>
            <a:pPr algn="ctr"/>
            <a:r>
              <a:rPr lang="en-GB" sz="4800" b="1" dirty="0">
                <a:solidFill>
                  <a:schemeClr val="bg1"/>
                </a:solidFill>
                <a:latin typeface="+mj-lt"/>
              </a:rPr>
              <a:t>Bristol</a:t>
            </a:r>
            <a:br>
              <a:rPr lang="en-GB" sz="4800" b="1" dirty="0">
                <a:solidFill>
                  <a:schemeClr val="bg1"/>
                </a:solidFill>
                <a:latin typeface="+mj-lt"/>
              </a:rPr>
            </a:br>
            <a:r>
              <a:rPr lang="en-GB" sz="4800" b="1" dirty="0">
                <a:solidFill>
                  <a:schemeClr val="bg1"/>
                </a:solidFill>
                <a:latin typeface="+mj-lt"/>
              </a:rPr>
              <a:t>14</a:t>
            </a:r>
            <a:r>
              <a:rPr lang="en-GB" sz="4800" b="1" baseline="30000" dirty="0">
                <a:solidFill>
                  <a:schemeClr val="bg1"/>
                </a:solidFill>
                <a:latin typeface="+mj-lt"/>
              </a:rPr>
              <a:t>th</a:t>
            </a:r>
            <a:r>
              <a:rPr lang="en-GB" sz="4800" b="1" dirty="0">
                <a:solidFill>
                  <a:schemeClr val="bg1"/>
                </a:solidFill>
                <a:latin typeface="+mj-lt"/>
              </a:rPr>
              <a:t> April 2018</a:t>
            </a:r>
            <a:endParaRPr lang="en-GB" sz="4800" dirty="0">
              <a:solidFill>
                <a:schemeClr val="bg1"/>
              </a:solidFill>
              <a:latin typeface="+mj-lt"/>
            </a:endParaRPr>
          </a:p>
        </p:txBody>
      </p:sp>
    </p:spTree>
    <p:extLst>
      <p:ext uri="{BB962C8B-B14F-4D97-AF65-F5344CB8AC3E}">
        <p14:creationId xmlns:p14="http://schemas.microsoft.com/office/powerpoint/2010/main" val="1263573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3 questions:</a:t>
            </a:r>
          </a:p>
        </p:txBody>
      </p:sp>
      <p:sp>
        <p:nvSpPr>
          <p:cNvPr id="3" name="TextBox 2"/>
          <p:cNvSpPr txBox="1"/>
          <p:nvPr/>
        </p:nvSpPr>
        <p:spPr>
          <a:xfrm>
            <a:off x="269790" y="1295400"/>
            <a:ext cx="7864845" cy="1200329"/>
          </a:xfrm>
          <a:prstGeom prst="rect">
            <a:avLst/>
          </a:prstGeom>
          <a:noFill/>
        </p:spPr>
        <p:txBody>
          <a:bodyPr wrap="none" rtlCol="0">
            <a:spAutoFit/>
          </a:bodyPr>
          <a:lstStyle/>
          <a:p>
            <a:pPr algn="ctr"/>
            <a:r>
              <a:rPr lang="en-GB" sz="3600" dirty="0"/>
              <a:t>How can we reconnect with God through</a:t>
            </a:r>
          </a:p>
          <a:p>
            <a:pPr algn="ctr"/>
            <a:r>
              <a:rPr lang="en-GB" sz="3600" dirty="0"/>
              <a:t> the Earth and with one another? </a:t>
            </a:r>
          </a:p>
        </p:txBody>
      </p:sp>
      <p:sp>
        <p:nvSpPr>
          <p:cNvPr id="5" name="TextBox 4"/>
          <p:cNvSpPr txBox="1"/>
          <p:nvPr/>
        </p:nvSpPr>
        <p:spPr>
          <a:xfrm>
            <a:off x="754026" y="2648129"/>
            <a:ext cx="6896375" cy="1754326"/>
          </a:xfrm>
          <a:prstGeom prst="rect">
            <a:avLst/>
          </a:prstGeom>
          <a:noFill/>
        </p:spPr>
        <p:txBody>
          <a:bodyPr wrap="none" rtlCol="0">
            <a:spAutoFit/>
          </a:bodyPr>
          <a:lstStyle/>
          <a:p>
            <a:pPr algn="ctr"/>
            <a:r>
              <a:rPr lang="en-GB" sz="3600" dirty="0"/>
              <a:t>How can we use our gifts, skills and </a:t>
            </a:r>
          </a:p>
          <a:p>
            <a:pPr algn="ctr"/>
            <a:r>
              <a:rPr lang="en-GB" sz="3600" dirty="0"/>
              <a:t>resources to live as if the Earth </a:t>
            </a:r>
          </a:p>
          <a:p>
            <a:pPr algn="ctr"/>
            <a:r>
              <a:rPr lang="en-GB" sz="3600" dirty="0"/>
              <a:t>mattered to God? </a:t>
            </a:r>
          </a:p>
        </p:txBody>
      </p:sp>
      <p:sp>
        <p:nvSpPr>
          <p:cNvPr id="7" name="TextBox 6"/>
          <p:cNvSpPr txBox="1"/>
          <p:nvPr/>
        </p:nvSpPr>
        <p:spPr>
          <a:xfrm>
            <a:off x="754026" y="4648200"/>
            <a:ext cx="6872202" cy="1754326"/>
          </a:xfrm>
          <a:prstGeom prst="rect">
            <a:avLst/>
          </a:prstGeom>
          <a:noFill/>
        </p:spPr>
        <p:txBody>
          <a:bodyPr wrap="none" rtlCol="0">
            <a:spAutoFit/>
          </a:bodyPr>
          <a:lstStyle/>
          <a:p>
            <a:pPr algn="ctr"/>
            <a:r>
              <a:rPr lang="en-GB" sz="3600" dirty="0"/>
              <a:t>How do we sustain ourselves in the </a:t>
            </a:r>
          </a:p>
          <a:p>
            <a:pPr algn="ctr"/>
            <a:r>
              <a:rPr lang="en-GB" sz="3600" dirty="0"/>
              <a:t>struggle for transitioning to a </a:t>
            </a:r>
          </a:p>
          <a:p>
            <a:pPr algn="ctr"/>
            <a:r>
              <a:rPr lang="en-GB" sz="3600" dirty="0"/>
              <a:t>low carbon economy?</a:t>
            </a:r>
          </a:p>
        </p:txBody>
      </p:sp>
    </p:spTree>
    <p:extLst>
      <p:ext uri="{BB962C8B-B14F-4D97-AF65-F5344CB8AC3E}">
        <p14:creationId xmlns:p14="http://schemas.microsoft.com/office/powerpoint/2010/main" val="162860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5dip.com/wp-content/uploads/2012/11/Martin-Luther-Quotes-1.jpg">
            <a:extLst>
              <a:ext uri="{FF2B5EF4-FFF2-40B4-BE49-F238E27FC236}">
                <a16:creationId xmlns:a16="http://schemas.microsoft.com/office/drawing/2014/main" id="{AB0651A3-1B8E-4E8B-9701-D9924170E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72517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902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7" y="5181600"/>
            <a:ext cx="7620000" cy="1143000"/>
          </a:xfrm>
        </p:spPr>
        <p:txBody>
          <a:bodyPr/>
          <a:lstStyle/>
          <a:p>
            <a:pPr algn="ctr"/>
            <a:r>
              <a:rPr lang="en-GB" i="1" dirty="0">
                <a:solidFill>
                  <a:schemeClr val="tx1"/>
                </a:solidFill>
              </a:rPr>
              <a:t>‘We need to create the life that we aspire to discover’</a:t>
            </a:r>
          </a:p>
        </p:txBody>
      </p:sp>
      <p:pic>
        <p:nvPicPr>
          <p:cNvPr id="1026" name="Picture 2" descr="C:\Users\mgoss\Desktop\Tre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81000"/>
            <a:ext cx="5819775" cy="4364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90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goss\Desktop\Sk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12192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865376" y="0"/>
            <a:ext cx="5410200" cy="4524315"/>
          </a:xfrm>
          <a:prstGeom prst="rect">
            <a:avLst/>
          </a:prstGeom>
        </p:spPr>
        <p:txBody>
          <a:bodyPr wrap="square">
            <a:spAutoFit/>
          </a:bodyPr>
          <a:lstStyle/>
          <a:p>
            <a:pPr algn="ctr"/>
            <a:r>
              <a:rPr lang="en-GB" sz="4800" b="1" dirty="0">
                <a:solidFill>
                  <a:schemeClr val="bg1"/>
                </a:solidFill>
                <a:latin typeface="+mj-lt"/>
              </a:rPr>
              <a:t>The Church and the Environment: Getting Real about Creation Care</a:t>
            </a:r>
          </a:p>
          <a:p>
            <a:pPr algn="ctr"/>
            <a:r>
              <a:rPr lang="en-GB" sz="4800" b="1" dirty="0">
                <a:solidFill>
                  <a:schemeClr val="bg1"/>
                </a:solidFill>
                <a:latin typeface="+mj-lt"/>
              </a:rPr>
              <a:t>Bristol</a:t>
            </a:r>
            <a:br>
              <a:rPr lang="en-GB" sz="4800" b="1" dirty="0">
                <a:solidFill>
                  <a:schemeClr val="bg1"/>
                </a:solidFill>
                <a:latin typeface="+mj-lt"/>
              </a:rPr>
            </a:br>
            <a:r>
              <a:rPr lang="en-GB" sz="4800" b="1" dirty="0">
                <a:solidFill>
                  <a:schemeClr val="bg1"/>
                </a:solidFill>
                <a:latin typeface="+mj-lt"/>
              </a:rPr>
              <a:t>14</a:t>
            </a:r>
            <a:r>
              <a:rPr lang="en-GB" sz="4800" b="1" baseline="30000" dirty="0">
                <a:solidFill>
                  <a:schemeClr val="bg1"/>
                </a:solidFill>
                <a:latin typeface="+mj-lt"/>
              </a:rPr>
              <a:t>th</a:t>
            </a:r>
            <a:r>
              <a:rPr lang="en-GB" sz="4800" b="1" dirty="0">
                <a:solidFill>
                  <a:schemeClr val="bg1"/>
                </a:solidFill>
                <a:latin typeface="+mj-lt"/>
              </a:rPr>
              <a:t> April 2018</a:t>
            </a:r>
            <a:endParaRPr lang="en-GB" sz="4800" dirty="0">
              <a:solidFill>
                <a:schemeClr val="bg1"/>
              </a:solidFill>
              <a:latin typeface="+mj-lt"/>
            </a:endParaRPr>
          </a:p>
        </p:txBody>
      </p:sp>
    </p:spTree>
    <p:extLst>
      <p:ext uri="{BB962C8B-B14F-4D97-AF65-F5344CB8AC3E}">
        <p14:creationId xmlns:p14="http://schemas.microsoft.com/office/powerpoint/2010/main" val="403793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56686" y="113115"/>
            <a:ext cx="4876800" cy="5638799"/>
          </a:xfrm>
        </p:spPr>
        <p:txBody>
          <a:bodyPr>
            <a:normAutofit/>
          </a:bodyPr>
          <a:lstStyle/>
          <a:p>
            <a:pPr algn="ctr"/>
            <a:r>
              <a:rPr lang="en-GB" sz="5400" b="1" dirty="0">
                <a:solidFill>
                  <a:schemeClr val="tx1"/>
                </a:solidFill>
              </a:rPr>
              <a:t>Living </a:t>
            </a:r>
            <a:br>
              <a:rPr lang="en-GB" sz="5400" b="1" dirty="0">
                <a:solidFill>
                  <a:schemeClr val="tx1"/>
                </a:solidFill>
              </a:rPr>
            </a:br>
            <a:r>
              <a:rPr lang="en-GB" sz="5400" b="1" dirty="0">
                <a:solidFill>
                  <a:schemeClr val="tx1"/>
                </a:solidFill>
              </a:rPr>
              <a:t>together as if the Earth mattered to God</a:t>
            </a:r>
          </a:p>
        </p:txBody>
      </p:sp>
      <p:pic>
        <p:nvPicPr>
          <p:cNvPr id="1026" name="Picture 2" descr="cro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75360"/>
            <a:ext cx="3505200" cy="3768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205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257800"/>
            <a:ext cx="7620000" cy="1143000"/>
          </a:xfrm>
        </p:spPr>
        <p:txBody>
          <a:bodyPr/>
          <a:lstStyle/>
          <a:p>
            <a:pPr algn="ctr"/>
            <a:r>
              <a:rPr lang="en-GB" i="1" dirty="0">
                <a:solidFill>
                  <a:schemeClr val="tx1"/>
                </a:solidFill>
              </a:rPr>
              <a:t>And God saw that it was good… and it was very good!</a:t>
            </a:r>
          </a:p>
        </p:txBody>
      </p:sp>
      <p:pic>
        <p:nvPicPr>
          <p:cNvPr id="2050" name="Picture 2" descr="Image result for planet ear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
            <a:ext cx="7924800" cy="475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111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7620000" cy="1143000"/>
          </a:xfrm>
        </p:spPr>
        <p:txBody>
          <a:bodyPr/>
          <a:lstStyle/>
          <a:p>
            <a:pPr algn="ctr"/>
            <a:r>
              <a:rPr lang="en-GB" b="1" dirty="0">
                <a:solidFill>
                  <a:schemeClr val="tx1"/>
                </a:solidFill>
              </a:rPr>
              <a:t>Planet in Crisis</a:t>
            </a:r>
            <a:br>
              <a:rPr lang="en-GB" b="1" dirty="0">
                <a:solidFill>
                  <a:schemeClr val="tx1"/>
                </a:solidFill>
              </a:rPr>
            </a:br>
            <a:br>
              <a:rPr lang="en-GB" b="1" dirty="0">
                <a:solidFill>
                  <a:schemeClr val="tx1"/>
                </a:solidFill>
              </a:rPr>
            </a:br>
            <a:r>
              <a:rPr lang="en-GB" sz="4400" b="1" dirty="0">
                <a:solidFill>
                  <a:schemeClr val="tx1"/>
                </a:solidFill>
              </a:rPr>
              <a:t>Declining natural resources</a:t>
            </a:r>
            <a:br>
              <a:rPr lang="en-GB" sz="4400" b="1" dirty="0">
                <a:solidFill>
                  <a:schemeClr val="tx1"/>
                </a:solidFill>
              </a:rPr>
            </a:br>
            <a:r>
              <a:rPr lang="en-GB" sz="4400" b="1" dirty="0">
                <a:solidFill>
                  <a:schemeClr val="tx1"/>
                </a:solidFill>
              </a:rPr>
              <a:t>Water loss</a:t>
            </a:r>
            <a:br>
              <a:rPr lang="en-GB" sz="4400" b="1" dirty="0">
                <a:solidFill>
                  <a:schemeClr val="tx1"/>
                </a:solidFill>
              </a:rPr>
            </a:br>
            <a:r>
              <a:rPr lang="en-GB" sz="4400" b="1" dirty="0">
                <a:solidFill>
                  <a:schemeClr val="tx1"/>
                </a:solidFill>
              </a:rPr>
              <a:t>Pollution</a:t>
            </a:r>
            <a:br>
              <a:rPr lang="en-GB" sz="4400" b="1" dirty="0">
                <a:solidFill>
                  <a:schemeClr val="tx1"/>
                </a:solidFill>
              </a:rPr>
            </a:br>
            <a:r>
              <a:rPr lang="en-GB" sz="4400" b="1" dirty="0">
                <a:solidFill>
                  <a:schemeClr val="tx1"/>
                </a:solidFill>
              </a:rPr>
              <a:t>Loss of biodiversity</a:t>
            </a:r>
            <a:br>
              <a:rPr lang="en-GB" sz="4400" b="1" dirty="0">
                <a:solidFill>
                  <a:schemeClr val="tx1"/>
                </a:solidFill>
              </a:rPr>
            </a:br>
            <a:r>
              <a:rPr lang="en-GB" sz="4400" b="1" dirty="0">
                <a:solidFill>
                  <a:schemeClr val="tx1"/>
                </a:solidFill>
              </a:rPr>
              <a:t>Poverty</a:t>
            </a:r>
            <a:br>
              <a:rPr lang="en-GB" sz="4400" b="1" dirty="0">
                <a:solidFill>
                  <a:schemeClr val="tx1"/>
                </a:solidFill>
              </a:rPr>
            </a:br>
            <a:r>
              <a:rPr lang="en-GB" sz="4400" b="1" dirty="0">
                <a:solidFill>
                  <a:schemeClr val="tx1"/>
                </a:solidFill>
              </a:rPr>
              <a:t>Global Consumerism</a:t>
            </a:r>
            <a:br>
              <a:rPr lang="en-GB" sz="4400" b="1" dirty="0">
                <a:solidFill>
                  <a:schemeClr val="tx1"/>
                </a:solidFill>
              </a:rPr>
            </a:br>
            <a:r>
              <a:rPr lang="en-GB" sz="4400" b="1" dirty="0">
                <a:solidFill>
                  <a:schemeClr val="tx1"/>
                </a:solidFill>
              </a:rPr>
              <a:t>Climate Change</a:t>
            </a:r>
          </a:p>
        </p:txBody>
      </p:sp>
    </p:spTree>
    <p:extLst>
      <p:ext uri="{BB962C8B-B14F-4D97-AF65-F5344CB8AC3E}">
        <p14:creationId xmlns:p14="http://schemas.microsoft.com/office/powerpoint/2010/main" val="1005849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5A814-78AA-49C0-B558-F2FB3D1F3608}"/>
              </a:ext>
            </a:extLst>
          </p:cNvPr>
          <p:cNvSpPr>
            <a:spLocks noGrp="1"/>
          </p:cNvSpPr>
          <p:nvPr>
            <p:ph type="title"/>
          </p:nvPr>
        </p:nvSpPr>
        <p:spPr>
          <a:xfrm>
            <a:off x="533400" y="3657600"/>
            <a:ext cx="7620000" cy="1143000"/>
          </a:xfrm>
        </p:spPr>
        <p:txBody>
          <a:bodyPr/>
          <a:lstStyle/>
          <a:p>
            <a:pPr algn="ctr"/>
            <a:br>
              <a:rPr lang="en-GB" dirty="0"/>
            </a:br>
            <a:br>
              <a:rPr lang="en-GB" dirty="0"/>
            </a:br>
            <a:br>
              <a:rPr lang="en-GB" dirty="0"/>
            </a:br>
            <a:r>
              <a:rPr lang="en-GB" sz="4000" b="1" dirty="0">
                <a:solidFill>
                  <a:schemeClr val="tx1"/>
                </a:solidFill>
              </a:rPr>
              <a:t>What is the Gospel of Creation?</a:t>
            </a:r>
            <a:br>
              <a:rPr lang="en-GB" dirty="0">
                <a:solidFill>
                  <a:schemeClr val="tx1"/>
                </a:solidFill>
              </a:rPr>
            </a:br>
            <a:r>
              <a:rPr lang="en-GB" sz="3600" dirty="0">
                <a:solidFill>
                  <a:schemeClr val="tx1"/>
                </a:solidFill>
              </a:rPr>
              <a:t>God creates </a:t>
            </a:r>
            <a:r>
              <a:rPr lang="en-GB" sz="3600" b="1" i="1" dirty="0">
                <a:solidFill>
                  <a:schemeClr val="tx1"/>
                </a:solidFill>
              </a:rPr>
              <a:t>life </a:t>
            </a:r>
            <a:r>
              <a:rPr lang="en-GB" sz="3600" dirty="0">
                <a:solidFill>
                  <a:schemeClr val="tx1"/>
                </a:solidFill>
              </a:rPr>
              <a:t>out of nothing</a:t>
            </a:r>
            <a:br>
              <a:rPr lang="en-GB" sz="3600" dirty="0">
                <a:solidFill>
                  <a:schemeClr val="tx1"/>
                </a:solidFill>
              </a:rPr>
            </a:br>
            <a:r>
              <a:rPr lang="en-GB" sz="3600" dirty="0">
                <a:solidFill>
                  <a:schemeClr val="tx1"/>
                </a:solidFill>
              </a:rPr>
              <a:t>The inhospitable becomes home</a:t>
            </a:r>
            <a:br>
              <a:rPr lang="en-GB" sz="3600" dirty="0">
                <a:solidFill>
                  <a:schemeClr val="tx1"/>
                </a:solidFill>
              </a:rPr>
            </a:br>
            <a:r>
              <a:rPr lang="en-GB" sz="3600" dirty="0">
                <a:solidFill>
                  <a:schemeClr val="tx1"/>
                </a:solidFill>
              </a:rPr>
              <a:t>God breathes life into the world and humanity</a:t>
            </a:r>
            <a:br>
              <a:rPr lang="en-GB" sz="3200" dirty="0">
                <a:solidFill>
                  <a:schemeClr val="tx1"/>
                </a:solidFill>
              </a:rPr>
            </a:br>
            <a:r>
              <a:rPr lang="en-GB" sz="3600" dirty="0">
                <a:solidFill>
                  <a:schemeClr val="tx1"/>
                </a:solidFill>
              </a:rPr>
              <a:t>God enfolds the Earth with love</a:t>
            </a:r>
            <a:br>
              <a:rPr lang="en-GB" sz="3600" dirty="0">
                <a:solidFill>
                  <a:schemeClr val="tx1"/>
                </a:solidFill>
              </a:rPr>
            </a:br>
            <a:r>
              <a:rPr lang="en-GB" sz="3600" dirty="0">
                <a:solidFill>
                  <a:schemeClr val="tx1"/>
                </a:solidFill>
              </a:rPr>
              <a:t>God rescues the lost and heals brokenness</a:t>
            </a:r>
            <a:br>
              <a:rPr lang="en-GB" sz="3600" dirty="0">
                <a:solidFill>
                  <a:schemeClr val="tx1"/>
                </a:solidFill>
              </a:rPr>
            </a:br>
            <a:r>
              <a:rPr lang="en-GB" sz="3600" dirty="0">
                <a:solidFill>
                  <a:schemeClr val="tx1"/>
                </a:solidFill>
              </a:rPr>
              <a:t>God is lived in community</a:t>
            </a:r>
            <a:br>
              <a:rPr lang="en-GB" sz="3600" dirty="0"/>
            </a:br>
            <a:r>
              <a:rPr lang="en-GB" sz="3200" i="1" dirty="0">
                <a:solidFill>
                  <a:srgbClr val="0070C0"/>
                </a:solidFill>
              </a:rPr>
              <a:t>The Lord rejoices in all his </a:t>
            </a:r>
            <a:r>
              <a:rPr lang="en-GB" sz="3200" i="1" u="sng" dirty="0">
                <a:solidFill>
                  <a:srgbClr val="0070C0"/>
                </a:solidFill>
              </a:rPr>
              <a:t>works</a:t>
            </a:r>
            <a:br>
              <a:rPr lang="en-GB" sz="3600" dirty="0"/>
            </a:br>
            <a:r>
              <a:rPr lang="en-GB" sz="3200" i="1" dirty="0">
                <a:solidFill>
                  <a:srgbClr val="0070C0"/>
                </a:solidFill>
              </a:rPr>
              <a:t>God so loved the </a:t>
            </a:r>
            <a:r>
              <a:rPr lang="en-GB" sz="3200" i="1" u="sng" dirty="0">
                <a:solidFill>
                  <a:srgbClr val="0070C0"/>
                </a:solidFill>
              </a:rPr>
              <a:t>world</a:t>
            </a:r>
            <a:r>
              <a:rPr lang="en-GB" sz="3200" i="1" dirty="0">
                <a:solidFill>
                  <a:srgbClr val="0070C0"/>
                </a:solidFill>
              </a:rPr>
              <a:t>…</a:t>
            </a:r>
            <a:br>
              <a:rPr lang="en-GB" sz="3200" i="1" dirty="0">
                <a:solidFill>
                  <a:srgbClr val="0070C0"/>
                </a:solidFill>
              </a:rPr>
            </a:br>
            <a:r>
              <a:rPr lang="en-GB" sz="3200" i="1" dirty="0">
                <a:solidFill>
                  <a:srgbClr val="0070C0"/>
                </a:solidFill>
              </a:rPr>
              <a:t>I have come that you may have </a:t>
            </a:r>
            <a:r>
              <a:rPr lang="en-GB" sz="3200" i="1" u="sng" dirty="0">
                <a:solidFill>
                  <a:srgbClr val="0070C0"/>
                </a:solidFill>
              </a:rPr>
              <a:t>life</a:t>
            </a:r>
            <a:r>
              <a:rPr lang="en-GB" sz="3200" i="1" dirty="0">
                <a:solidFill>
                  <a:srgbClr val="0070C0"/>
                </a:solidFill>
              </a:rPr>
              <a:t>…</a:t>
            </a:r>
            <a:br>
              <a:rPr lang="en-GB" sz="3200" dirty="0"/>
            </a:br>
            <a:br>
              <a:rPr lang="en-GB" sz="3200" dirty="0"/>
            </a:br>
            <a:br>
              <a:rPr lang="en-GB" dirty="0"/>
            </a:br>
            <a:br>
              <a:rPr lang="en-GB" dirty="0"/>
            </a:br>
            <a:br>
              <a:rPr lang="en-GB" dirty="0"/>
            </a:br>
            <a:br>
              <a:rPr lang="en-GB" dirty="0"/>
            </a:br>
            <a:endParaRPr lang="en-GB" dirty="0"/>
          </a:p>
        </p:txBody>
      </p:sp>
    </p:spTree>
    <p:extLst>
      <p:ext uri="{BB962C8B-B14F-4D97-AF65-F5344CB8AC3E}">
        <p14:creationId xmlns:p14="http://schemas.microsoft.com/office/powerpoint/2010/main" val="285310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97E8B-5576-4C13-9B69-323CA21EE2DC}"/>
              </a:ext>
            </a:extLst>
          </p:cNvPr>
          <p:cNvSpPr>
            <a:spLocks noGrp="1"/>
          </p:cNvSpPr>
          <p:nvPr>
            <p:ph type="ctrTitle"/>
          </p:nvPr>
        </p:nvSpPr>
        <p:spPr>
          <a:xfrm>
            <a:off x="838200" y="381000"/>
            <a:ext cx="7315200" cy="838200"/>
          </a:xfrm>
        </p:spPr>
        <p:txBody>
          <a:bodyPr/>
          <a:lstStyle/>
          <a:p>
            <a:pPr algn="ctr"/>
            <a:r>
              <a:rPr lang="en-GB" sz="4800" dirty="0">
                <a:solidFill>
                  <a:schemeClr val="tx1"/>
                </a:solidFill>
              </a:rPr>
              <a:t>Biblical Emphases</a:t>
            </a:r>
          </a:p>
        </p:txBody>
      </p:sp>
      <p:sp>
        <p:nvSpPr>
          <p:cNvPr id="3" name="Subtitle 2">
            <a:extLst>
              <a:ext uri="{FF2B5EF4-FFF2-40B4-BE49-F238E27FC236}">
                <a16:creationId xmlns:a16="http://schemas.microsoft.com/office/drawing/2014/main" id="{2764D6DF-656D-4AA9-A800-9FC1C5D88EBA}"/>
              </a:ext>
            </a:extLst>
          </p:cNvPr>
          <p:cNvSpPr>
            <a:spLocks noGrp="1"/>
          </p:cNvSpPr>
          <p:nvPr>
            <p:ph type="subTitle" idx="1"/>
          </p:nvPr>
        </p:nvSpPr>
        <p:spPr>
          <a:xfrm>
            <a:off x="457200" y="1447800"/>
            <a:ext cx="7696200" cy="5105400"/>
          </a:xfrm>
        </p:spPr>
        <p:txBody>
          <a:bodyPr>
            <a:normAutofit fontScale="85000" lnSpcReduction="20000"/>
          </a:bodyPr>
          <a:lstStyle/>
          <a:p>
            <a:pPr marL="457200" indent="-457200">
              <a:buFont typeface="Arial" panose="020B0604020202020204" pitchFamily="34" charset="0"/>
              <a:buChar char="•"/>
            </a:pPr>
            <a:r>
              <a:rPr lang="en-GB" sz="3200" dirty="0">
                <a:solidFill>
                  <a:schemeClr val="tx1"/>
                </a:solidFill>
                <a:latin typeface="+mj-lt"/>
              </a:rPr>
              <a:t>Co-Creators in a </a:t>
            </a:r>
            <a:r>
              <a:rPr lang="en-GB" sz="3200" i="1" dirty="0" err="1">
                <a:solidFill>
                  <a:schemeClr val="tx1"/>
                </a:solidFill>
                <a:latin typeface="+mj-lt"/>
              </a:rPr>
              <a:t>Creatio</a:t>
            </a:r>
            <a:r>
              <a:rPr lang="en-GB" sz="3200" i="1" dirty="0">
                <a:solidFill>
                  <a:schemeClr val="tx1"/>
                </a:solidFill>
                <a:latin typeface="+mj-lt"/>
              </a:rPr>
              <a:t> Continua </a:t>
            </a:r>
            <a:r>
              <a:rPr lang="en-GB" sz="3200" dirty="0">
                <a:solidFill>
                  <a:schemeClr val="tx1"/>
                </a:solidFill>
                <a:latin typeface="+mj-lt"/>
              </a:rPr>
              <a:t>(Partnership)</a:t>
            </a:r>
          </a:p>
          <a:p>
            <a:pPr marL="457200" indent="-457200">
              <a:buFont typeface="Arial" panose="020B0604020202020204" pitchFamily="34" charset="0"/>
              <a:buChar char="•"/>
            </a:pPr>
            <a:r>
              <a:rPr lang="en-GB" sz="3200" dirty="0">
                <a:solidFill>
                  <a:schemeClr val="tx1"/>
                </a:solidFill>
                <a:latin typeface="+mj-lt"/>
              </a:rPr>
              <a:t>Earth reveals the glory of God (Revelation)</a:t>
            </a:r>
          </a:p>
          <a:p>
            <a:pPr marL="457200" indent="-457200">
              <a:buFont typeface="Arial" panose="020B0604020202020204" pitchFamily="34" charset="0"/>
              <a:buChar char="•"/>
            </a:pPr>
            <a:r>
              <a:rPr lang="en-GB" sz="3200" dirty="0">
                <a:solidFill>
                  <a:schemeClr val="tx1"/>
                </a:solidFill>
                <a:latin typeface="+mj-lt"/>
              </a:rPr>
              <a:t>Shabbat tradition of natural cycles (Sabbath Rest/Limited Resources)</a:t>
            </a:r>
          </a:p>
          <a:p>
            <a:pPr marL="457200" indent="-457200">
              <a:buFont typeface="Arial" panose="020B0604020202020204" pitchFamily="34" charset="0"/>
              <a:buChar char="•"/>
            </a:pPr>
            <a:r>
              <a:rPr lang="en-GB" sz="3200" dirty="0">
                <a:solidFill>
                  <a:schemeClr val="tx1"/>
                </a:solidFill>
                <a:latin typeface="+mj-lt"/>
              </a:rPr>
              <a:t>Prophetic voice for most vulnerable (Justice)</a:t>
            </a:r>
          </a:p>
          <a:p>
            <a:pPr marL="457200" indent="-457200">
              <a:buFont typeface="Arial" panose="020B0604020202020204" pitchFamily="34" charset="0"/>
              <a:buChar char="•"/>
            </a:pPr>
            <a:r>
              <a:rPr lang="en-GB" sz="3200" dirty="0">
                <a:solidFill>
                  <a:schemeClr val="tx1"/>
                </a:solidFill>
                <a:latin typeface="+mj-lt"/>
              </a:rPr>
              <a:t>Love as deepest expression of Grace (Love)</a:t>
            </a:r>
          </a:p>
          <a:p>
            <a:pPr marL="457200" indent="-457200">
              <a:buFont typeface="Arial" panose="020B0604020202020204" pitchFamily="34" charset="0"/>
              <a:buChar char="•"/>
            </a:pPr>
            <a:r>
              <a:rPr lang="en-GB" sz="3200" dirty="0">
                <a:solidFill>
                  <a:schemeClr val="tx1"/>
                </a:solidFill>
                <a:latin typeface="+mj-lt"/>
              </a:rPr>
              <a:t>Healing of brokenness of world (</a:t>
            </a:r>
            <a:r>
              <a:rPr lang="en-GB" sz="3200" dirty="0" err="1">
                <a:solidFill>
                  <a:schemeClr val="tx1"/>
                </a:solidFill>
                <a:latin typeface="+mj-lt"/>
              </a:rPr>
              <a:t>Tikkun</a:t>
            </a:r>
            <a:r>
              <a:rPr lang="en-GB" sz="3200" dirty="0">
                <a:solidFill>
                  <a:schemeClr val="tx1"/>
                </a:solidFill>
                <a:latin typeface="+mj-lt"/>
              </a:rPr>
              <a:t> </a:t>
            </a:r>
            <a:r>
              <a:rPr lang="en-GB" sz="3200" dirty="0" err="1">
                <a:solidFill>
                  <a:schemeClr val="tx1"/>
                </a:solidFill>
                <a:latin typeface="+mj-lt"/>
              </a:rPr>
              <a:t>olam</a:t>
            </a:r>
            <a:r>
              <a:rPr lang="en-GB" sz="3200" dirty="0">
                <a:solidFill>
                  <a:schemeClr val="tx1"/>
                </a:solidFill>
                <a:latin typeface="+mj-lt"/>
              </a:rPr>
              <a:t>)</a:t>
            </a:r>
          </a:p>
          <a:p>
            <a:pPr marL="457200" indent="-457200">
              <a:buFont typeface="Arial" panose="020B0604020202020204" pitchFamily="34" charset="0"/>
              <a:buChar char="•"/>
            </a:pPr>
            <a:r>
              <a:rPr lang="en-GB" sz="3200" dirty="0">
                <a:solidFill>
                  <a:schemeClr val="tx1"/>
                </a:solidFill>
                <a:latin typeface="+mj-lt"/>
              </a:rPr>
              <a:t>Struggle for peace and wholeness (Shalom)</a:t>
            </a:r>
          </a:p>
          <a:p>
            <a:pPr marL="457200" indent="-457200">
              <a:buFont typeface="Arial" panose="020B0604020202020204" pitchFamily="34" charset="0"/>
              <a:buChar char="•"/>
            </a:pPr>
            <a:r>
              <a:rPr lang="en-GB" sz="3200" dirty="0">
                <a:solidFill>
                  <a:schemeClr val="tx1"/>
                </a:solidFill>
                <a:latin typeface="+mj-lt"/>
              </a:rPr>
              <a:t>Importance of right relationships (Common Good)</a:t>
            </a:r>
          </a:p>
          <a:p>
            <a:pPr marL="457200" indent="-457200">
              <a:buFont typeface="Arial" panose="020B0604020202020204" pitchFamily="34" charset="0"/>
              <a:buChar char="•"/>
            </a:pPr>
            <a:r>
              <a:rPr lang="en-GB" sz="3200" dirty="0">
                <a:solidFill>
                  <a:schemeClr val="tx1"/>
                </a:solidFill>
                <a:latin typeface="+mj-lt"/>
              </a:rPr>
              <a:t>Custodians for future generations (Stewardship)</a:t>
            </a:r>
          </a:p>
          <a:p>
            <a:pPr marL="457200" indent="-457200">
              <a:buFont typeface="Arial" panose="020B0604020202020204" pitchFamily="34" charset="0"/>
              <a:buChar char="•"/>
            </a:pPr>
            <a:endParaRPr lang="en-GB" sz="3200" dirty="0">
              <a:solidFill>
                <a:schemeClr val="tx1"/>
              </a:solidFill>
              <a:latin typeface="+mj-lt"/>
            </a:endParaRPr>
          </a:p>
        </p:txBody>
      </p:sp>
    </p:spTree>
    <p:extLst>
      <p:ext uri="{BB962C8B-B14F-4D97-AF65-F5344CB8AC3E}">
        <p14:creationId xmlns:p14="http://schemas.microsoft.com/office/powerpoint/2010/main" val="30802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B6ED8-4BEF-4F54-B938-491857BA210B}"/>
              </a:ext>
            </a:extLst>
          </p:cNvPr>
          <p:cNvSpPr>
            <a:spLocks noGrp="1"/>
          </p:cNvSpPr>
          <p:nvPr>
            <p:ph type="title"/>
          </p:nvPr>
        </p:nvSpPr>
        <p:spPr>
          <a:xfrm>
            <a:off x="457200" y="3886200"/>
            <a:ext cx="7620000" cy="1143000"/>
          </a:xfrm>
        </p:spPr>
        <p:txBody>
          <a:bodyPr/>
          <a:lstStyle/>
          <a:p>
            <a:r>
              <a:rPr lang="en-GB" b="1" dirty="0">
                <a:solidFill>
                  <a:schemeClr val="tx1"/>
                </a:solidFill>
              </a:rPr>
              <a:t>Call for reflection and action:</a:t>
            </a:r>
            <a:br>
              <a:rPr lang="en-GB" b="1" dirty="0">
                <a:solidFill>
                  <a:schemeClr val="tx1"/>
                </a:solidFill>
              </a:rPr>
            </a:br>
            <a:r>
              <a:rPr lang="en-GB" b="1" dirty="0">
                <a:solidFill>
                  <a:schemeClr val="tx1"/>
                </a:solidFill>
              </a:rPr>
              <a:t>* </a:t>
            </a:r>
            <a:r>
              <a:rPr lang="en-GB" sz="3600" dirty="0">
                <a:solidFill>
                  <a:schemeClr val="tx1"/>
                </a:solidFill>
              </a:rPr>
              <a:t>Challenge assumptions</a:t>
            </a:r>
            <a:br>
              <a:rPr lang="en-GB" sz="3600" dirty="0">
                <a:solidFill>
                  <a:schemeClr val="tx1"/>
                </a:solidFill>
              </a:rPr>
            </a:br>
            <a:r>
              <a:rPr lang="en-GB" sz="3600" dirty="0">
                <a:solidFill>
                  <a:schemeClr val="tx1"/>
                </a:solidFill>
              </a:rPr>
              <a:t>* Deepen perceptions</a:t>
            </a:r>
            <a:br>
              <a:rPr lang="en-GB" sz="3600" dirty="0">
                <a:solidFill>
                  <a:schemeClr val="tx1"/>
                </a:solidFill>
              </a:rPr>
            </a:br>
            <a:r>
              <a:rPr lang="en-GB" sz="3600" dirty="0">
                <a:solidFill>
                  <a:schemeClr val="tx1"/>
                </a:solidFill>
              </a:rPr>
              <a:t>* Campaign humbly</a:t>
            </a:r>
            <a:br>
              <a:rPr lang="en-GB" sz="3600" dirty="0">
                <a:solidFill>
                  <a:schemeClr val="tx1"/>
                </a:solidFill>
              </a:rPr>
            </a:br>
            <a:r>
              <a:rPr lang="en-GB" sz="3600" dirty="0">
                <a:solidFill>
                  <a:schemeClr val="tx1"/>
                </a:solidFill>
              </a:rPr>
              <a:t>* Live out alternatives</a:t>
            </a:r>
            <a:br>
              <a:rPr lang="en-GB" sz="3600" dirty="0">
                <a:solidFill>
                  <a:schemeClr val="tx1"/>
                </a:solidFill>
              </a:rPr>
            </a:br>
            <a:r>
              <a:rPr lang="en-GB" sz="3600" dirty="0">
                <a:solidFill>
                  <a:schemeClr val="tx1"/>
                </a:solidFill>
              </a:rPr>
              <a:t>* Build communities</a:t>
            </a:r>
            <a:br>
              <a:rPr lang="en-GB" sz="3600" dirty="0">
                <a:solidFill>
                  <a:schemeClr val="tx1"/>
                </a:solidFill>
              </a:rPr>
            </a:br>
            <a:r>
              <a:rPr lang="en-GB" sz="3600" dirty="0">
                <a:solidFill>
                  <a:schemeClr val="tx1"/>
                </a:solidFill>
              </a:rPr>
              <a:t>* Respect and enhance diversity</a:t>
            </a:r>
            <a:br>
              <a:rPr lang="en-GB" sz="3600" dirty="0">
                <a:solidFill>
                  <a:schemeClr val="tx1"/>
                </a:solidFill>
              </a:rPr>
            </a:br>
            <a:r>
              <a:rPr lang="en-GB" sz="3600" dirty="0">
                <a:solidFill>
                  <a:schemeClr val="tx1"/>
                </a:solidFill>
              </a:rPr>
              <a:t>* Love compassionately</a:t>
            </a:r>
            <a:br>
              <a:rPr lang="en-GB" sz="3600" dirty="0">
                <a:solidFill>
                  <a:schemeClr val="tx1"/>
                </a:solidFill>
              </a:rPr>
            </a:br>
            <a:r>
              <a:rPr lang="en-GB" sz="3600" dirty="0">
                <a:solidFill>
                  <a:schemeClr val="tx1"/>
                </a:solidFill>
              </a:rPr>
              <a:t>* Think holistically</a:t>
            </a:r>
            <a:br>
              <a:rPr lang="en-GB" sz="3600" dirty="0">
                <a:solidFill>
                  <a:schemeClr val="tx1"/>
                </a:solidFill>
              </a:rPr>
            </a:br>
            <a:r>
              <a:rPr lang="en-GB" sz="3600" dirty="0">
                <a:solidFill>
                  <a:schemeClr val="tx1"/>
                </a:solidFill>
              </a:rPr>
              <a:t>* Celebrate together</a:t>
            </a:r>
            <a:br>
              <a:rPr lang="en-GB" sz="3600" dirty="0">
                <a:solidFill>
                  <a:schemeClr val="tx1"/>
                </a:solidFill>
              </a:rPr>
            </a:br>
            <a:r>
              <a:rPr lang="en-GB" sz="3600" dirty="0">
                <a:solidFill>
                  <a:schemeClr val="tx1"/>
                </a:solidFill>
              </a:rPr>
              <a:t>* Have fun!</a:t>
            </a:r>
            <a:br>
              <a:rPr lang="en-GB" sz="3600" dirty="0">
                <a:solidFill>
                  <a:schemeClr val="tx1"/>
                </a:solidFill>
              </a:rPr>
            </a:br>
            <a:br>
              <a:rPr lang="en-GB" sz="3600" dirty="0">
                <a:solidFill>
                  <a:schemeClr val="tx1"/>
                </a:solidFill>
              </a:rPr>
            </a:br>
            <a:br>
              <a:rPr lang="en-GB" sz="3600" dirty="0">
                <a:solidFill>
                  <a:schemeClr val="tx1"/>
                </a:solidFill>
              </a:rPr>
            </a:br>
            <a:br>
              <a:rPr lang="en-GB" sz="3600" dirty="0">
                <a:solidFill>
                  <a:schemeClr val="tx1"/>
                </a:solidFill>
              </a:rPr>
            </a:br>
            <a:endParaRPr lang="en-GB" sz="3600" b="1" dirty="0">
              <a:solidFill>
                <a:schemeClr val="tx1"/>
              </a:solidFill>
            </a:endParaRPr>
          </a:p>
        </p:txBody>
      </p:sp>
    </p:spTree>
    <p:extLst>
      <p:ext uri="{BB962C8B-B14F-4D97-AF65-F5344CB8AC3E}">
        <p14:creationId xmlns:p14="http://schemas.microsoft.com/office/powerpoint/2010/main" val="301544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0"/>
            <a:ext cx="7620000" cy="1143000"/>
          </a:xfrm>
        </p:spPr>
        <p:txBody>
          <a:bodyPr/>
          <a:lstStyle/>
          <a:p>
            <a:pPr algn="ctr"/>
            <a:r>
              <a:rPr lang="en-GB" b="1" u="sng" dirty="0">
                <a:solidFill>
                  <a:schemeClr val="tx1"/>
                </a:solidFill>
              </a:rPr>
              <a:t>Exeter Eco Diocese</a:t>
            </a:r>
            <a:br>
              <a:rPr lang="en-GB" b="1" u="sng" dirty="0">
                <a:solidFill>
                  <a:schemeClr val="tx1"/>
                </a:solidFill>
              </a:rPr>
            </a:br>
            <a:r>
              <a:rPr lang="en-GB" b="1" u="sng" dirty="0">
                <a:solidFill>
                  <a:schemeClr val="tx1"/>
                </a:solidFill>
              </a:rPr>
              <a:t>5 areas of activity:</a:t>
            </a:r>
            <a:br>
              <a:rPr lang="en-GB" b="1" u="sng" dirty="0">
                <a:solidFill>
                  <a:schemeClr val="tx1"/>
                </a:solidFill>
              </a:rPr>
            </a:br>
            <a:br>
              <a:rPr lang="en-GB" b="1" dirty="0">
                <a:solidFill>
                  <a:schemeClr val="tx1"/>
                </a:solidFill>
              </a:rPr>
            </a:br>
            <a:r>
              <a:rPr lang="en-GB" b="1" dirty="0">
                <a:solidFill>
                  <a:schemeClr val="tx1"/>
                </a:solidFill>
              </a:rPr>
              <a:t>* </a:t>
            </a:r>
            <a:r>
              <a:rPr lang="en-GB" sz="4000" b="1" dirty="0">
                <a:solidFill>
                  <a:schemeClr val="tx1"/>
                </a:solidFill>
              </a:rPr>
              <a:t>Land and Buildings</a:t>
            </a:r>
            <a:br>
              <a:rPr lang="en-GB" sz="4000" b="1" dirty="0">
                <a:solidFill>
                  <a:schemeClr val="tx1"/>
                </a:solidFill>
              </a:rPr>
            </a:br>
            <a:r>
              <a:rPr lang="en-GB" sz="4000" b="1" dirty="0">
                <a:solidFill>
                  <a:schemeClr val="tx1"/>
                </a:solidFill>
              </a:rPr>
              <a:t>* Procurement of Resources</a:t>
            </a:r>
            <a:br>
              <a:rPr lang="en-GB" sz="4000" b="1" dirty="0">
                <a:solidFill>
                  <a:schemeClr val="tx1"/>
                </a:solidFill>
              </a:rPr>
            </a:br>
            <a:r>
              <a:rPr lang="en-GB" sz="4000" b="1" dirty="0">
                <a:solidFill>
                  <a:schemeClr val="tx1"/>
                </a:solidFill>
              </a:rPr>
              <a:t>* Transport and Travel</a:t>
            </a:r>
            <a:br>
              <a:rPr lang="en-GB" sz="4000" b="1" dirty="0">
                <a:solidFill>
                  <a:schemeClr val="tx1"/>
                </a:solidFill>
              </a:rPr>
            </a:br>
            <a:r>
              <a:rPr lang="en-GB" sz="4000" b="1" dirty="0">
                <a:solidFill>
                  <a:schemeClr val="tx1"/>
                </a:solidFill>
              </a:rPr>
              <a:t>* Personal and Community Lifestyle</a:t>
            </a:r>
            <a:br>
              <a:rPr lang="en-GB" sz="4000" b="1" dirty="0">
                <a:solidFill>
                  <a:schemeClr val="tx1"/>
                </a:solidFill>
              </a:rPr>
            </a:br>
            <a:r>
              <a:rPr lang="en-GB" sz="4000" b="1" dirty="0">
                <a:solidFill>
                  <a:schemeClr val="tx1"/>
                </a:solidFill>
              </a:rPr>
              <a:t>* Theology, Worship and Spirituality</a:t>
            </a:r>
            <a:br>
              <a:rPr lang="en-GB" b="1" dirty="0">
                <a:solidFill>
                  <a:schemeClr val="tx1"/>
                </a:solidFill>
              </a:rPr>
            </a:br>
            <a:endParaRPr lang="en-GB" b="1" dirty="0">
              <a:solidFill>
                <a:schemeClr val="tx1"/>
              </a:solidFill>
            </a:endParaRPr>
          </a:p>
        </p:txBody>
      </p:sp>
    </p:spTree>
    <p:extLst>
      <p:ext uri="{BB962C8B-B14F-4D97-AF65-F5344CB8AC3E}">
        <p14:creationId xmlns:p14="http://schemas.microsoft.com/office/powerpoint/2010/main" val="146664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6D317-EB76-4A0E-BBD3-CA0AA1042899}"/>
              </a:ext>
            </a:extLst>
          </p:cNvPr>
          <p:cNvSpPr>
            <a:spLocks noGrp="1"/>
          </p:cNvSpPr>
          <p:nvPr>
            <p:ph type="title"/>
          </p:nvPr>
        </p:nvSpPr>
        <p:spPr>
          <a:xfrm>
            <a:off x="400050" y="990600"/>
            <a:ext cx="7620000" cy="1143000"/>
          </a:xfrm>
        </p:spPr>
        <p:txBody>
          <a:bodyPr/>
          <a:lstStyle/>
          <a:p>
            <a:pPr algn="ctr"/>
            <a:r>
              <a:rPr lang="en-GB" sz="3600" dirty="0">
                <a:solidFill>
                  <a:schemeClr val="tx1"/>
                </a:solidFill>
              </a:rPr>
              <a:t>The Good News is that which affirms that the purpose of God is </a:t>
            </a:r>
            <a:r>
              <a:rPr lang="en-GB" sz="3600" i="1" dirty="0">
                <a:solidFill>
                  <a:schemeClr val="tx1"/>
                </a:solidFill>
              </a:rPr>
              <a:t>‘Togetherness’, </a:t>
            </a:r>
            <a:r>
              <a:rPr lang="en-GB" sz="3600" dirty="0">
                <a:solidFill>
                  <a:schemeClr val="tx1"/>
                </a:solidFill>
              </a:rPr>
              <a:t>and our role is to love one another into becoming as complete as we can be</a:t>
            </a:r>
            <a:r>
              <a:rPr lang="en-GB" sz="4000" dirty="0">
                <a:solidFill>
                  <a:schemeClr val="tx1"/>
                </a:solidFill>
              </a:rPr>
              <a:t>….</a:t>
            </a:r>
          </a:p>
        </p:txBody>
      </p:sp>
      <p:pic>
        <p:nvPicPr>
          <p:cNvPr id="7" name="Picture 2" descr="Tropical reefs are some of the busiest places in our ocean, like this bustling reef, Fiji">
            <a:extLst>
              <a:ext uri="{FF2B5EF4-FFF2-40B4-BE49-F238E27FC236}">
                <a16:creationId xmlns:a16="http://schemas.microsoft.com/office/drawing/2014/main" id="{CE0DAEA2-8738-4B56-BBE7-DC6FCDB55AF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066800" y="3048000"/>
            <a:ext cx="6286500" cy="3533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076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247</TotalTime>
  <Words>231</Words>
  <Application>Microsoft Office PowerPoint</Application>
  <PresentationFormat>On-screen Show (4:3)</PresentationFormat>
  <Paragraphs>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vt:lpstr>
      <vt:lpstr>Adjacency</vt:lpstr>
      <vt:lpstr>PowerPoint Presentation</vt:lpstr>
      <vt:lpstr>Living  together as if the Earth mattered to God</vt:lpstr>
      <vt:lpstr>And God saw that it was good… and it was very good!</vt:lpstr>
      <vt:lpstr>Planet in Crisis  Declining natural resources Water loss Pollution Loss of biodiversity Poverty Global Consumerism Climate Change</vt:lpstr>
      <vt:lpstr>   What is the Gospel of Creation? God creates life out of nothing The inhospitable becomes home God breathes life into the world and humanity God enfolds the Earth with love God rescues the lost and heals brokenness God is lived in community The Lord rejoices in all his works God so loved the world… I have come that you may have life…      </vt:lpstr>
      <vt:lpstr>Biblical Emphases</vt:lpstr>
      <vt:lpstr>Call for reflection and action: * Challenge assumptions * Deepen perceptions * Campaign humbly * Live out alternatives * Build communities * Respect and enhance diversity * Love compassionately * Think holistically * Celebrate together * Have fun!    </vt:lpstr>
      <vt:lpstr>Exeter Eco Diocese 5 areas of activity:  * Land and Buildings * Procurement of Resources * Transport and Travel * Personal and Community Lifestyle * Theology, Worship and Spirituality </vt:lpstr>
      <vt:lpstr>The Good News is that which affirms that the purpose of God is ‘Togetherness’, and our role is to love one another into becoming as complete as we can be….</vt:lpstr>
      <vt:lpstr>3 questions:</vt:lpstr>
      <vt:lpstr>PowerPoint Presentation</vt:lpstr>
      <vt:lpstr>‘We need to create the life that we aspire to discover’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Martyn Goss</dc:creator>
  <cp:lastModifiedBy>Martin Gainsborough</cp:lastModifiedBy>
  <cp:revision>35</cp:revision>
  <dcterms:created xsi:type="dcterms:W3CDTF">2006-08-16T00:00:00Z</dcterms:created>
  <dcterms:modified xsi:type="dcterms:W3CDTF">2018-04-14T07:49:15Z</dcterms:modified>
</cp:coreProperties>
</file>