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0"/>
  </p:notesMasterIdLst>
  <p:handoutMasterIdLst>
    <p:handoutMasterId r:id="rId41"/>
  </p:handoutMasterIdLst>
  <p:sldIdLst>
    <p:sldId id="301" r:id="rId3"/>
    <p:sldId id="263" r:id="rId4"/>
    <p:sldId id="311" r:id="rId5"/>
    <p:sldId id="264" r:id="rId6"/>
    <p:sldId id="265" r:id="rId7"/>
    <p:sldId id="266" r:id="rId8"/>
    <p:sldId id="267" r:id="rId9"/>
    <p:sldId id="268" r:id="rId10"/>
    <p:sldId id="270" r:id="rId11"/>
    <p:sldId id="271" r:id="rId12"/>
    <p:sldId id="256" r:id="rId13"/>
    <p:sldId id="272" r:id="rId14"/>
    <p:sldId id="260" r:id="rId15"/>
    <p:sldId id="302" r:id="rId16"/>
    <p:sldId id="274" r:id="rId17"/>
    <p:sldId id="275" r:id="rId18"/>
    <p:sldId id="276" r:id="rId19"/>
    <p:sldId id="277" r:id="rId20"/>
    <p:sldId id="279" r:id="rId21"/>
    <p:sldId id="287" r:id="rId22"/>
    <p:sldId id="288" r:id="rId23"/>
    <p:sldId id="289" r:id="rId24"/>
    <p:sldId id="290" r:id="rId25"/>
    <p:sldId id="303" r:id="rId26"/>
    <p:sldId id="291" r:id="rId27"/>
    <p:sldId id="292" r:id="rId28"/>
    <p:sldId id="293" r:id="rId29"/>
    <p:sldId id="294" r:id="rId30"/>
    <p:sldId id="295" r:id="rId31"/>
    <p:sldId id="296" r:id="rId32"/>
    <p:sldId id="307" r:id="rId33"/>
    <p:sldId id="308" r:id="rId34"/>
    <p:sldId id="309" r:id="rId35"/>
    <p:sldId id="310" r:id="rId36"/>
    <p:sldId id="298" r:id="rId37"/>
    <p:sldId id="305" r:id="rId38"/>
    <p:sldId id="299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26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88528-D0D5-4841-A75A-6CD16755FC5C}" type="datetimeFigureOut">
              <a:rPr lang="en-GB" smtClean="0"/>
              <a:pPr/>
              <a:t>13/04/2018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AAA4C3-55CA-4347-8A37-7257C43E04E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958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C10A29-4373-4F62-8EF5-91A8739327B0}" type="datetimeFigureOut">
              <a:rPr lang="en-GB" smtClean="0"/>
              <a:pPr/>
              <a:t>13/04/2018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80CC8-083A-407E-A17B-E171014D7AF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552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Mango swamp destroyed by a shrimp farm –</a:t>
            </a:r>
            <a:r>
              <a:rPr lang="en-GB" baseline="0" dirty="0" smtClean="0"/>
              <a:t> </a:t>
            </a:r>
            <a:r>
              <a:rPr lang="en-GB" baseline="0" smtClean="0"/>
              <a:t>New Scientist 10 May 2016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C8F6C-1DE9-47CE-8338-D23F78363224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135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John Martin's The Great Day of His Wrath, c1853.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C8F6C-1DE9-47CE-8338-D23F78363224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18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https://youtu.be/R7pAScKXyVc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E9DCDE-4877-45D3-8ABA-8852856DF68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2532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08BEB-71ED-4121-B5BD-9F9526C440BD}" type="datetimeFigureOut">
              <a:rPr lang="en-GB" smtClean="0"/>
              <a:pPr/>
              <a:t>13/04/2018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2931B-5B0D-4E5C-BD0D-D1CAE2FB05A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08BEB-71ED-4121-B5BD-9F9526C440BD}" type="datetimeFigureOut">
              <a:rPr lang="en-GB" smtClean="0"/>
              <a:pPr/>
              <a:t>13/04/2018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2931B-5B0D-4E5C-BD0D-D1CAE2FB05A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08BEB-71ED-4121-B5BD-9F9526C440BD}" type="datetimeFigureOut">
              <a:rPr lang="en-GB" smtClean="0"/>
              <a:pPr/>
              <a:t>13/04/2018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2931B-5B0D-4E5C-BD0D-D1CAE2FB05A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9D18-E88B-41DB-B7AA-7C8A67E2FD4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6D89-1750-470C-BF6B-7157AE28494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608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9D18-E88B-41DB-B7AA-7C8A67E2FD4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6D89-1750-470C-BF6B-7157AE28494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040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9D18-E88B-41DB-B7AA-7C8A67E2FD4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6D89-1750-470C-BF6B-7157AE28494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551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9D18-E88B-41DB-B7AA-7C8A67E2FD4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6D89-1750-470C-BF6B-7157AE28494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189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9D18-E88B-41DB-B7AA-7C8A67E2FD4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6D89-1750-470C-BF6B-7157AE28494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582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9D18-E88B-41DB-B7AA-7C8A67E2FD4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6D89-1750-470C-BF6B-7157AE28494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3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9D18-E88B-41DB-B7AA-7C8A67E2FD4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6D89-1750-470C-BF6B-7157AE28494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7529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9D18-E88B-41DB-B7AA-7C8A67E2FD4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6D89-1750-470C-BF6B-7157AE28494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438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08BEB-71ED-4121-B5BD-9F9526C440BD}" type="datetimeFigureOut">
              <a:rPr lang="en-GB" smtClean="0"/>
              <a:pPr/>
              <a:t>13/04/2018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2931B-5B0D-4E5C-BD0D-D1CAE2FB05A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9D18-E88B-41DB-B7AA-7C8A67E2FD4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6D89-1750-470C-BF6B-7157AE28494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1023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9D18-E88B-41DB-B7AA-7C8A67E2FD4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6D89-1750-470C-BF6B-7157AE28494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89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9D18-E88B-41DB-B7AA-7C8A67E2FD4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6D89-1750-470C-BF6B-7157AE28494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613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08BEB-71ED-4121-B5BD-9F9526C440BD}" type="datetimeFigureOut">
              <a:rPr lang="en-GB" smtClean="0"/>
              <a:pPr/>
              <a:t>13/04/2018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2931B-5B0D-4E5C-BD0D-D1CAE2FB05A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08BEB-71ED-4121-B5BD-9F9526C440BD}" type="datetimeFigureOut">
              <a:rPr lang="en-GB" smtClean="0"/>
              <a:pPr/>
              <a:t>13/04/2018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2931B-5B0D-4E5C-BD0D-D1CAE2FB05A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08BEB-71ED-4121-B5BD-9F9526C440BD}" type="datetimeFigureOut">
              <a:rPr lang="en-GB" smtClean="0"/>
              <a:pPr/>
              <a:t>13/04/2018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2931B-5B0D-4E5C-BD0D-D1CAE2FB05A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08BEB-71ED-4121-B5BD-9F9526C440BD}" type="datetimeFigureOut">
              <a:rPr lang="en-GB" smtClean="0"/>
              <a:pPr/>
              <a:t>13/04/2018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2931B-5B0D-4E5C-BD0D-D1CAE2FB05A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08BEB-71ED-4121-B5BD-9F9526C440BD}" type="datetimeFigureOut">
              <a:rPr lang="en-GB" smtClean="0"/>
              <a:pPr/>
              <a:t>13/04/2018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2931B-5B0D-4E5C-BD0D-D1CAE2FB05A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08BEB-71ED-4121-B5BD-9F9526C440BD}" type="datetimeFigureOut">
              <a:rPr lang="en-GB" smtClean="0"/>
              <a:pPr/>
              <a:t>13/04/2018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2931B-5B0D-4E5C-BD0D-D1CAE2FB05A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08BEB-71ED-4121-B5BD-9F9526C440BD}" type="datetimeFigureOut">
              <a:rPr lang="en-GB" smtClean="0"/>
              <a:pPr/>
              <a:t>13/04/2018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2931B-5B0D-4E5C-BD0D-D1CAE2FB05A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08BEB-71ED-4121-B5BD-9F9526C440BD}" type="datetimeFigureOut">
              <a:rPr lang="en-GB" smtClean="0"/>
              <a:pPr/>
              <a:t>13/04/2018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2931B-5B0D-4E5C-BD0D-D1CAE2FB05AF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69D18-E88B-41DB-B7AA-7C8A67E2FD4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56D89-1750-470C-BF6B-7157AE28494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297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google.co.uk/url?sa=i&amp;rct=j&amp;q=&amp;esrc=s&amp;source=images&amp;cd=&amp;cad=rja&amp;uact=8&amp;ved=&amp;url=http://cafod.org.uk/News/Campaigning-news/Paris-climate-summit&amp;psig=AFQjCNGjUTouQTDp2gMJRq2mNgmk5gaPDg&amp;ust=1463001765603126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google.co.uk/url?sa=i&amp;rct=j&amp;q=&amp;esrc=s&amp;source=images&amp;cd=&amp;cad=rja&amp;uact=8&amp;ved=0ahUKEwjnl9SCudDMAhVqB8AKHR9NAlUQjRwIBw&amp;url=http://www.islamic-relief.org/a-quick-easy-guide-to-cop-21-un-climate-talks-in-paris/&amp;psig=AFQjCNHzDxGAc-io763I8sbuc5Txe-Me5w&amp;ust=1463001898791877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google.co.uk/url?sa=i&amp;rct=j&amp;q=&amp;esrc=s&amp;source=images&amp;cd=&amp;cad=rja&amp;uact=8&amp;ved=0ahUKEwjemeOHu9DMAhXrKMAKHW9QBLgQjRwIBw&amp;url=https://www.technocracy.news/index.php/2015/12/16/full-text-paris-cop21-climate-change-agreement/&amp;psig=AFQjCNETpGtqRoGQBN5ee5tHhhQO6RPlyQ&amp;ust=1463002395095111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google.co.uk/url?sa=i&amp;rct=j&amp;q=&amp;esrc=s&amp;source=images&amp;cd=&amp;cad=rja&amp;uact=8&amp;ved=0ahUKEwjszObSvNDMAhXsL8AKHU2-AHkQjRwIBw&amp;url=http://www.gizmodo.co.uk/2014/04/wind-power-in-crisis-as-david-cameron-plans-attack-on-unsightly-onshore-turbines/&amp;bvm=bv.121421273,d.ZGg&amp;psig=AFQjCNHkGFmsJKTK4RNy-XT48Vzq5jPC-g&amp;ust=1463002872848341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google.co.uk/url?sa=i&amp;rct=j&amp;q=&amp;esrc=s&amp;source=images&amp;cd=&amp;cad=rja&amp;uact=8&amp;ved=0ahUKEwjSyp7tqNDMAhVpL8AKHR80DzMQjRwIBw&amp;url=https://en.wikipedia.org/wiki/Earth_Day&amp;psig=AFQjCNE-AwvKaRg2-ZwpZfuqevLQTKK9xg&amp;ust=1462997575650487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vasouthcentralaa.org/Offical-Website-of-Alcoholics-Anonymous.html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www.google.co.uk/url?sa=i&amp;rct=j&amp;q=&amp;esrc=s&amp;source=images&amp;cd=&amp;cad=rja&amp;uact=8&amp;ved=0ahUKEwi_l_-VydDMAhUEBMAKHUuvAKgQjRwIBw&amp;url=http://www.mornishapartments.co.uk/image.asp?image=/images/eden-project-large.jpg&amp;title=Eden%20Project&amp;bvm=bv.121421273,d.ZGg&amp;psig=AFQjCNHUGG_f_u2fvTJIvtNq8JNdsXudyg&amp;ust=1463006155727732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ww.google.co.uk/url?sa=i&amp;rct=j&amp;q=&amp;esrc=s&amp;source=images&amp;cd=&amp;cad=rja&amp;uact=8&amp;ved=0ahUKEwjO3tz6ytDMAhWJIsAKHTXtAaUQjRwIBw&amp;url=http://www.christianaid.org.uk/scotland/latest-news/For-the-love-of-displaced-families-in-Malawi.aspx&amp;bvm=bv.121421273,d.ZGg&amp;psig=AFQjCNF6HLw2v2dxU3HoOr8AB6X1R3Rm9g&amp;ust=1463006663311466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google.co.uk/url?sa=i&amp;rct=j&amp;q=&amp;esrc=s&amp;source=images&amp;cd=&amp;cad=rja&amp;uact=8&amp;ved=0ahUKEwim2aGl09DMAhVkKMAKHQieCyAQjRwIBw&amp;url=http://www.christian-ecology.org.uk/creationtime.htm&amp;psig=AFQjCNHpXZWq9QbXk06GOEGl1k3GDqJJ0A&amp;ust=1463008959578289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google.co.uk/url?sa=i&amp;rct=j&amp;q=&amp;esrc=s&amp;source=images&amp;cd=&amp;cad=rja&amp;uact=8&amp;ved=0ahUKEwj5mdL6y9HMAhVJAxoKHRzMC6IQjRwIBw&amp;url=http://www.telegraph.co.uk/culture/4720869/A-harvest-for-the-world.html&amp;psig=AFQjCNG6SQ9psDu0ymF05sPL5VzDdN6Evg&amp;ust=1463041361311042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google.co.uk/url?sa=i&amp;rct=j&amp;q=&amp;esrc=s&amp;source=images&amp;cd=&amp;cad=rja&amp;uact=8&amp;ved=0ahUKEwizj-n3y9DMAhWgHsAKHfpXB24QjRwIBw&amp;url=https://carbonfast2013.wordpress.com/2013/11/18/latest-newsletter-from-shrinking-the-footprint/&amp;bvm=bv.121421273,d.ZGg&amp;psig=AFQjCNGW67GumOh5XUKMybWevt1F52sYqg&amp;ust=1463006993041025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google.co.uk/url?sa=i&amp;rct=j&amp;q=&amp;esrc=s&amp;source=images&amp;cd=&amp;cad=rja&amp;uact=8&amp;ved=0ahUKEwjqv-_OztDMAhUMCcAKHQqcD8IQjRwIBw&amp;url=http://www.madeyousomething.co.uk/the-big-shift/&amp;bvm=bv.121421273,d.ZGg&amp;psig=AFQjCNHH_2Ni1mOQg9C3BuESjl8dKSxfsA&amp;ust=1463007593886269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google.co.uk/url?sa=i&amp;rct=j&amp;q=&amp;esrc=s&amp;source=images&amp;cd=&amp;cad=rja&amp;uact=8&amp;ved=0ahUKEwirsfPSlNLMAhUJWxoKHXdxCmIQjRwIBw&amp;url=http://www.telegraph.co.uk/finance/personalfinance/investing/10389799/Ethical-funds-good-investments-or-emotive-marketing.html&amp;bvm=bv.121658157,d.ZGg&amp;psig=AFQjCNEUKWpmqtkTZ_A5I7UPv8UhELaXHQ&amp;ust=1463060450027327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ahUKEwjVqsOp0NDMAhWlJ8AKHezxBY0QjRwIBw&amp;url=http://www.surreywildlifetrust.org/node/3119&amp;bvm=bv.121421273,d.ZGg&amp;psig=AFQjCNF76CpYf0oSVSV5ZyaM90ppzQFufA&amp;ust=1463007849806793" TargetMode="External"/><Relationship Id="rId2" Type="http://schemas.openxmlformats.org/officeDocument/2006/relationships/hyperlink" Target="http://www.google.co.uk/url?sa=i&amp;rct=j&amp;q=&amp;esrc=s&amp;source=images&amp;cd=&amp;cad=rja&amp;uact=8&amp;ved=0ahUKEwiK246M0NDMAhVHKsAKHWOuA50QjRwIBw&amp;url=http://www.theguardian.com/environment/2013/mar/04/sixpenny-handley-dorset-wild-churchyard&amp;bvm=bv.121421273,d.ZGg&amp;psig=AFQjCNGNQ5cc2jJfOI8VL62EOl6OwRIb4w&amp;ust=1463007888868752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google.co.uk/url?sa=i&amp;rct=j&amp;q=&amp;esrc=s&amp;source=images&amp;cd=&amp;cad=rja&amp;uact=8&amp;ved=0ahUKEwjm9K-6o9LMAhUJIcAKHZT_BvIQjRwIBw&amp;url=http://www.telegraph.co.uk/finance/personalfinance/investing/10046867/Fund-anomalies-Three-cheap-investment-trusts.html&amp;bvm=bv.121658157,d.ZGg&amp;psig=AFQjCNEUKWpmqtkTZ_A5I7UPv8UhELaXHQ&amp;ust=1463060450027327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co.uk/url?sa=i&amp;rct=j&amp;q=&amp;esrc=s&amp;source=images&amp;cd=&amp;cad=rja&amp;uact=8&amp;ved=0ahUKEwjJmIL5rtDMAhUlC8AKHYvwBM0QjRwIBw&amp;url=http://earthobservatory.nasa.gov/Features/Bees/bees3.php&amp;bvm=bv.121421273,d.ZGg&amp;psig=AFQjCNGfNB7EwDzmGB8Q4oPAx1gMRJtWwA&amp;ust=1462999020560833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google.co.uk/url?sa=i&amp;rct=j&amp;q=&amp;esrc=s&amp;source=images&amp;cd=&amp;cad=rja&amp;uact=8&amp;ved=0ahUKEwjxxvzKsNDMAhWrJsAKHbGuBfAQjRwIBw&amp;url=http://www.usatoday.com/story/news/world/2013/11/07/philippines-typhoon/3465779/&amp;psig=AFQjCNF5nGZeaqazeu0D-3inxov0n8gTdQ&amp;ust=1462999577577474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google.co.uk/url?sa=i&amp;rct=j&amp;q=&amp;esrc=s&amp;source=images&amp;cd=&amp;cad=rja&amp;uact=8&amp;ved=0ahUKEwiph4mStdDMAhVCC8AKHRgECOwQjRwIBw&amp;url=http://www.ecojesuit.com/laudato-si-full-text/&amp;bvm=bv.121421273,d.ZGg&amp;psig=AFQjCNFFVh61Az2UkWQwpcCNcU5-metezg&amp;ust=1463000872929672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Church and the Environment</a:t>
            </a:r>
            <a:endParaRPr lang="en-GB" dirty="0"/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2475" y="3419475"/>
            <a:ext cx="1905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3528" y="2780928"/>
            <a:ext cx="84249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rgbClr val="C00000"/>
                </a:solidFill>
              </a:rPr>
              <a:t>Sustainability and mission: </a:t>
            </a:r>
          </a:p>
          <a:p>
            <a:r>
              <a:rPr lang="en-GB" sz="4400" dirty="0" smtClean="0">
                <a:solidFill>
                  <a:srgbClr val="C00000"/>
                </a:solidFill>
              </a:rPr>
              <a:t>Why should we care?</a:t>
            </a:r>
            <a:endParaRPr lang="en-GB" sz="4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https://bw-b7fede84c2be02ccb9c77107956560eb-bwcore.s3.amazonaws.com/articles/Faith-leaders-and-campaigners-delivered-a-climate-justice-petition-to-Francois-Hollande-at-the-Presidential-palace-in-Paris-today-credit-Sean-Hawkey1449788074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9144000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6" descr="http://www.islamic-relief.org/wp-content/uploads/2015/12/WEBSITE-ARTICLE-cop2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9144000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8914" name="Picture 2" descr="https://www.technocracy.news/wp-content/uploads/2015/12/COP21-Final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60648"/>
            <a:ext cx="9144000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In Paris Governments agreed: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28592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GB" sz="4000" dirty="0" smtClean="0"/>
              <a:t>to work towards being carbon neutral by the end of the century.</a:t>
            </a:r>
          </a:p>
          <a:p>
            <a:pPr lvl="0"/>
            <a:r>
              <a:rPr lang="en-GB" sz="4000" dirty="0" smtClean="0"/>
              <a:t>a long term goal of keeping the increase in average temperature to well below 2⁰C above pre-industrial levels </a:t>
            </a:r>
          </a:p>
          <a:p>
            <a:pPr lvl="0"/>
            <a:r>
              <a:rPr lang="en-GB" sz="4000" dirty="0" smtClean="0"/>
              <a:t>to aim to limit the increase to 1.5⁰C since this would significantly reduce risks and the impact of climate change.</a:t>
            </a:r>
          </a:p>
          <a:p>
            <a:pPr lvl="0"/>
            <a:r>
              <a:rPr lang="en-GB" sz="4000" dirty="0" smtClean="0"/>
              <a:t>on the need for global emissions to peak as soon as possible, recognising that this will take longer for developing countries</a:t>
            </a:r>
          </a:p>
          <a:p>
            <a:pPr lvl="0"/>
            <a:r>
              <a:rPr lang="en-GB" sz="4000" dirty="0" smtClean="0"/>
              <a:t>to undertake rapid reductions thereafter in accordance with the best available science.</a:t>
            </a:r>
          </a:p>
          <a:p>
            <a:pPr>
              <a:buNone/>
            </a:pPr>
            <a:endParaRPr lang="en-GB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bishnick\Pictures\Obama and X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media.gizmodo.co.uk/wp-content/uploads/2014/04/cameron-wind-farm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9144000" cy="5616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C:\Users\bishnick\Pictures\Malawi RAB\Malawi pics\IMG_45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0"/>
            <a:ext cx="662473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bishnick\Pictures\Malawi NH phone\Malawi share\Malawi 3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9468544" cy="88873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bishnick\Pictures\Malawi RAB\Malawi pics\IMG_43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181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bishnick\Pictures\Malawi RAB\Malawi pics\IMG_44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07504"/>
            <a:ext cx="9468544" cy="7965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6/6a/Earth_Day_Flag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9144000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web.utk.edu/~gerard/greatd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9168544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2" descr="Image result for Alcoholics Anonymous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012" name="AutoShape 4" descr="Image result for Alcoholics Anonymous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3014" name="Picture 6" descr="http://www.vasouthcentralaa.org/A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9144000" cy="3960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mornishapartments.co.uk/images/eden-project-larg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www.christianaid.org.uk/Images/Boniface-ABOD_tcm15-82317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0"/>
            <a:ext cx="799288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s://d262ilb51hltx0.cloudfront.net/max/1200/1*rCYrlUXZTxzckjRK7WA6YQ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0" y="-136525"/>
            <a:ext cx="11430000" cy="76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Easter Egg Hunt 2014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264994">
            <a:off x="336923" y="1348365"/>
            <a:ext cx="8531778" cy="51319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www.christian-ecology.org.uk/img/LTREE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0"/>
            <a:ext cx="792088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i.telegraph.co.uk/multimedia/archive/01311/arts-graphics-2000_1311595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836712"/>
            <a:ext cx="3168352" cy="4680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carbonfast2013.files.wordpress.com/2013/07/shrinking-the-footprint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http://www.madeyousomething.co.uk/wp-content/uploads/2015/09/CA-TBS-CAMPAIGN_CS4_GUIDE-COVE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0"/>
            <a:ext cx="727280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477"/>
            <a:ext cx="9793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997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2" descr="Image result for eco church a rocha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3252" name="Picture 4" descr="panels-annotat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44000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9493" y="2186528"/>
            <a:ext cx="7559570" cy="1615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300" b="1" dirty="0">
                <a:solidFill>
                  <a:srgbClr val="54823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Church Times </a:t>
            </a:r>
            <a:r>
              <a:rPr lang="en-US" sz="3300" b="1" dirty="0">
                <a:solidFill>
                  <a:srgbClr val="54823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Green Church Awards</a:t>
            </a:r>
          </a:p>
          <a:p>
            <a:endParaRPr lang="en-US" sz="3300" b="1" dirty="0">
              <a:solidFill>
                <a:srgbClr val="54823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3300" b="1" dirty="0">
                <a:solidFill>
                  <a:srgbClr val="54823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2017</a:t>
            </a:r>
            <a:endParaRPr lang="en-GB" sz="330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03887" y="4433893"/>
            <a:ext cx="117532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>
                <a:solidFill>
                  <a:prstClr val="black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Biodiversity</a:t>
            </a:r>
            <a:endParaRPr lang="en-GB" sz="135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9340" y="4433893"/>
            <a:ext cx="142539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>
                <a:solidFill>
                  <a:prstClr val="black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Green Building</a:t>
            </a:r>
            <a:endParaRPr lang="en-GB" sz="135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42558" y="4433893"/>
            <a:ext cx="185820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>
                <a:solidFill>
                  <a:prstClr val="black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Green Congregation</a:t>
            </a:r>
            <a:endParaRPr lang="en-GB" sz="135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59027" y="4433893"/>
            <a:ext cx="162736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>
                <a:solidFill>
                  <a:prstClr val="black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Green Champion </a:t>
            </a:r>
            <a:endParaRPr lang="en-GB" sz="135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90831" y="4433893"/>
            <a:ext cx="141577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>
                <a:solidFill>
                  <a:prstClr val="black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Green Futures </a:t>
            </a:r>
            <a:endParaRPr lang="en-GB" sz="135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2532" y="1185657"/>
            <a:ext cx="1741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AD47">
                    <a:lumMod val="75000"/>
                  </a:srgb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</a:t>
            </a:r>
            <a:r>
              <a:rPr lang="en-GB" b="1" dirty="0" err="1">
                <a:solidFill>
                  <a:srgbClr val="70AD47">
                    <a:lumMod val="75000"/>
                  </a:srgb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GreenChurch</a:t>
            </a:r>
            <a:endParaRPr lang="en-GB" b="1" dirty="0">
              <a:solidFill>
                <a:srgbClr val="70AD47">
                  <a:lumMod val="75000"/>
                </a:srgb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99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334" y="2648421"/>
            <a:ext cx="2300630" cy="11572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563"/>
              </a:spcAft>
            </a:pPr>
            <a:r>
              <a:rPr lang="en-GB" sz="3000" b="1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Gloucester </a:t>
            </a:r>
          </a:p>
          <a:p>
            <a:pPr>
              <a:lnSpc>
                <a:spcPct val="107000"/>
              </a:lnSpc>
              <a:spcAft>
                <a:spcPts val="563"/>
              </a:spcAft>
            </a:pPr>
            <a:r>
              <a:rPr lang="en-GB" sz="3000" b="1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Cathedral </a:t>
            </a:r>
            <a:endParaRPr lang="en-GB" sz="3000" dirty="0"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46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730" y="2080260"/>
            <a:ext cx="28956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Helvetica" panose="020B0604020202020204" pitchFamily="34" charset="0"/>
                <a:cs typeface="Helvetica" panose="020B0604020202020204" pitchFamily="34" charset="0"/>
              </a:rPr>
              <a:t>Shildon</a:t>
            </a:r>
            <a:r>
              <a:rPr lang="en-US" sz="3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r>
              <a:rPr lang="en-US" sz="3000" dirty="0">
                <a:latin typeface="Helvetica" panose="020B0604020202020204" pitchFamily="34" charset="0"/>
                <a:cs typeface="Helvetica" panose="020B0604020202020204" pitchFamily="34" charset="0"/>
              </a:rPr>
              <a:t>Alive!</a:t>
            </a:r>
          </a:p>
          <a:p>
            <a:r>
              <a:rPr lang="en-US" sz="3000" dirty="0">
                <a:latin typeface="Helvetica" panose="020B0604020202020204" pitchFamily="34" charset="0"/>
                <a:cs typeface="Helvetica" panose="020B0604020202020204" pitchFamily="34" charset="0"/>
              </a:rPr>
              <a:t>Guerilla Gardening Team </a:t>
            </a:r>
            <a:endParaRPr lang="en-GB" sz="3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9252" y="857250"/>
            <a:ext cx="706474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2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" y="2798467"/>
            <a:ext cx="23598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GB" sz="3000" b="1" dirty="0">
                <a:solidFill>
                  <a:prstClr val="black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Holy Trinity,</a:t>
            </a:r>
          </a:p>
          <a:p>
            <a:pPr defTabSz="685800">
              <a:defRPr/>
            </a:pPr>
            <a:r>
              <a:rPr lang="en-GB" sz="3000" b="1" dirty="0" err="1">
                <a:solidFill>
                  <a:prstClr val="black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Tulse</a:t>
            </a:r>
            <a:r>
              <a:rPr lang="en-GB" sz="3000" b="1" dirty="0">
                <a:solidFill>
                  <a:prstClr val="black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 Hill</a:t>
            </a:r>
            <a:endParaRPr lang="en-GB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672" y="2917634"/>
            <a:ext cx="6434329" cy="30831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2898" y="765810"/>
            <a:ext cx="3413215" cy="2151824"/>
          </a:xfrm>
          <a:prstGeom prst="rect">
            <a:avLst/>
          </a:prstGeom>
        </p:spPr>
      </p:pic>
      <p:pic>
        <p:nvPicPr>
          <p:cNvPr id="3" name="Picture 2" descr="https://www.churchtimes.co.uk/media/5634125/htth1-20170803173948775_web.jpg?width=818&amp;height=402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09671" y="857250"/>
            <a:ext cx="3085340" cy="2060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7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i.telegraph.co.uk/multimedia/archive/02707/ethicalhoward_2707062b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696"/>
            <a:ext cx="9144000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2" descr="Image result for Living churchyards dorset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204" name="AutoShape 4" descr="https://i.guim.co.uk/img/static/sys-images/Environment/Pix/columnists/2013/2/26/1361899532559/Country-Diary--Sixpenny-H-006.jpg?w=620&amp;q=55&amp;auto=format&amp;usm=12&amp;fit=max&amp;s=26f9cee74870a8a75269a8f2f122885f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257300"/>
            <a:ext cx="4381500" cy="26289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206" name="AutoShape 6" descr="https://i.guim.co.uk/img/static/sys-images/Environment/Pix/columnists/2013/2/26/1361899532559/Country-Diary--Sixpenny-H-006.jpg?w=620&amp;q=55&amp;auto=format&amp;usm=12&amp;fit=max&amp;s=26f9cee74870a8a75269a8f2f122885f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257300"/>
            <a:ext cx="4381500" cy="26289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208" name="AutoShape 8" descr="Country Diary : Sixpenny Handley St. Mary's churchyar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210" name="Picture 10" descr="http://www.surreywildlifetrust.org/sites/default/files/imagecache/page_image_large/images/landing-carousel/wyke_churchyard_25.5.10_10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08720"/>
            <a:ext cx="9144000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AutoShape 2" descr="Image result for Ethical investment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4756" name="AutoShape 4" descr="Image result for Ethical investment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4758" name="Picture 6" descr="http://i.telegraph.co.uk/multimedia/archive/02522/Ethical-investing_2522452b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86" y="548680"/>
            <a:ext cx="9161386" cy="5733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earthobservatory.nasa.gov/Features/Bees/Images/bee_pollen_macro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9144000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36" name="Picture 48" descr="C:\Users\bishnick\Pictures\mango swam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w study warns on probability that '2ºC capital stock' will be reached in 201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9144000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gannett-cdn.com/-mm-/d3e8ebc88c45f1243f0011e1ed55a3ee42637be7/c=210-0-3311-2331&amp;r=x404&amp;c=534x401/local/-/media/USATODAY/USATODAY/2013/11/08/1383900301000-AFP-524452087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bishnick\Pictures\Malawi RAB\Malawi pics\IMG_44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1504" cy="7046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ecojesuit.com/wp-content/uploads/2015/06/Laudato-si-Special-Edition-120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0"/>
            <a:ext cx="619268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886</TotalTime>
  <Words>170</Words>
  <Application>Microsoft Office PowerPoint</Application>
  <PresentationFormat>On-screen Show (4:3)</PresentationFormat>
  <Paragraphs>31</Paragraphs>
  <Slides>37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Helvetica</vt:lpstr>
      <vt:lpstr>Times New Roman</vt:lpstr>
      <vt:lpstr>Office Theme</vt:lpstr>
      <vt:lpstr>1_Office Theme</vt:lpstr>
      <vt:lpstr>The Church and the Environment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Paris Governments agreed: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Bishop Nicholas</dc:creator>
  <cp:lastModifiedBy>Bishop Nicholas Personal</cp:lastModifiedBy>
  <cp:revision>52</cp:revision>
  <cp:lastPrinted>2018-04-13T13:01:46Z</cp:lastPrinted>
  <dcterms:created xsi:type="dcterms:W3CDTF">2016-09-18T10:29:49Z</dcterms:created>
  <dcterms:modified xsi:type="dcterms:W3CDTF">2018-04-13T18:53:54Z</dcterms:modified>
</cp:coreProperties>
</file>