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7" r:id="rId3"/>
    <p:sldId id="259" r:id="rId4"/>
    <p:sldId id="268" r:id="rId5"/>
    <p:sldId id="267" r:id="rId6"/>
    <p:sldId id="260" r:id="rId7"/>
    <p:sldId id="262" r:id="rId8"/>
    <p:sldId id="258" r:id="rId9"/>
    <p:sldId id="264" r:id="rId10"/>
    <p:sldId id="261" r:id="rId11"/>
    <p:sldId id="265" r:id="rId12"/>
    <p:sldId id="266" r:id="rId13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BC86"/>
    <a:srgbClr val="204066"/>
    <a:srgbClr val="1C385A"/>
    <a:srgbClr val="203856"/>
    <a:srgbClr val="F2D8A4"/>
    <a:srgbClr val="573078"/>
    <a:srgbClr val="542681"/>
    <a:srgbClr val="624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6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399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7DD5CB-B04E-49E9-B0E4-F8C375CAC815}" type="datetimeFigureOut">
              <a:rPr lang="en-GB" smtClean="0"/>
              <a:t>11/05/2018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2867E4-B2A8-479D-AA7E-8A191CACF9A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69953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1FD472-7800-4DE7-B12B-EDBBAEA1E51C}" type="datetimeFigureOut">
              <a:rPr lang="en-GB" smtClean="0"/>
              <a:t>11/05/2018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BE0C82-D737-48ED-9D28-417CCD10829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7211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lchurches.co.uk/what-we-fund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BE0C82-D737-48ED-9D28-417CCD108295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78647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solidFill>
                  <a:schemeClr val="bg1"/>
                </a:solidFill>
              </a:rPr>
              <a:t>“You have directly affected the lives of young people in Waterloo in a really positive way” – </a:t>
            </a:r>
            <a:r>
              <a:rPr lang="en-GB" b="1" dirty="0" smtClean="0">
                <a:solidFill>
                  <a:schemeClr val="bg1"/>
                </a:solidFill>
              </a:rPr>
              <a:t>Sam Mepham, Hub Athletic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BE0C82-D737-48ED-9D28-417CCD108295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74307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BE0C82-D737-48ED-9D28-417CCD108295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95441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BE0C82-D737-48ED-9D28-417CCD108295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3714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BE0C82-D737-48ED-9D28-417CCD108295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9443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BE0C82-D737-48ED-9D28-417CCD108295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8613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Member denomination of Churches Together in England (or the equivalent bodies in Wales, Scotland or Ireland)</a:t>
            </a:r>
          </a:p>
          <a:p>
            <a:endParaRPr lang="en-GB" dirty="0"/>
          </a:p>
          <a:p>
            <a:r>
              <a:rPr lang="en-GB" dirty="0" smtClean="0"/>
              <a:t>… or we look for membership of local CT groups to demonstrate that church works in ecumenical harmony with other churches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BE0C82-D737-48ED-9D28-417CCD108295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7429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7" y="4895947"/>
            <a:ext cx="5438140" cy="3908614"/>
          </a:xfrm>
        </p:spPr>
        <p:txBody>
          <a:bodyPr/>
          <a:lstStyle/>
          <a:p>
            <a:r>
              <a:rPr lang="en-GB" dirty="0">
                <a:hlinkClick r:id="rId3"/>
              </a:rPr>
              <a:t>https://</a:t>
            </a:r>
            <a:r>
              <a:rPr lang="en-GB" dirty="0" smtClean="0">
                <a:hlinkClick r:id="rId3"/>
              </a:rPr>
              <a:t>www.allchurches.co.uk/what-we-fund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Also touch on what we don’t fund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BE0C82-D737-48ED-9D28-417CCD108295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9748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solidFill>
                  <a:schemeClr val="bg1"/>
                </a:solidFill>
              </a:rPr>
              <a:t>“What you are doing is saving peoples lives. When I felt there was no hope you gave me hope” – </a:t>
            </a:r>
            <a:r>
              <a:rPr lang="en-GB" b="1" dirty="0" smtClean="0">
                <a:solidFill>
                  <a:schemeClr val="bg1"/>
                </a:solidFill>
              </a:rPr>
              <a:t>Polish single mother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BE0C82-D737-48ED-9D28-417CCD108295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653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BE0C82-D737-48ED-9D28-417CCD108295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0521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solidFill>
                  <a:schemeClr val="bg1"/>
                </a:solidFill>
              </a:rPr>
              <a:t>As well as the prayer and worship that will take place there, we have a weekly visit from a family counsellor who supports children who are experiencing challenging circumstances. She will be able to use this lovely space too.” - </a:t>
            </a:r>
            <a:r>
              <a:rPr lang="en-GB" b="1" dirty="0" smtClean="0">
                <a:solidFill>
                  <a:schemeClr val="bg1"/>
                </a:solidFill>
              </a:rPr>
              <a:t>Dawn Ridyard, Headteacher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BE0C82-D737-48ED-9D28-417CCD108295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28296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BE0C82-D737-48ED-9D28-417CCD108295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7348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12F38-854C-41F1-BD8D-9CC199A39B5C}" type="datetimeFigureOut">
              <a:rPr lang="en-GB" smtClean="0"/>
              <a:t>11/05/2018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1DEFA-49E3-4476-B658-B2C204ED975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2197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12F38-854C-41F1-BD8D-9CC199A39B5C}" type="datetimeFigureOut">
              <a:rPr lang="en-GB" smtClean="0"/>
              <a:t>11/05/2018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1DEFA-49E3-4476-B658-B2C204ED975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9760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12F38-854C-41F1-BD8D-9CC199A39B5C}" type="datetimeFigureOut">
              <a:rPr lang="en-GB" smtClean="0"/>
              <a:t>11/05/2018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1DEFA-49E3-4476-B658-B2C204ED975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8712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12F38-854C-41F1-BD8D-9CC199A39B5C}" type="datetimeFigureOut">
              <a:rPr lang="en-GB" smtClean="0"/>
              <a:t>11/05/2018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1DEFA-49E3-4476-B658-B2C204ED975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4216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12F38-854C-41F1-BD8D-9CC199A39B5C}" type="datetimeFigureOut">
              <a:rPr lang="en-GB" smtClean="0"/>
              <a:t>11/05/2018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1DEFA-49E3-4476-B658-B2C204ED975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7777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12F38-854C-41F1-BD8D-9CC199A39B5C}" type="datetimeFigureOut">
              <a:rPr lang="en-GB" smtClean="0"/>
              <a:t>11/05/2018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1DEFA-49E3-4476-B658-B2C204ED975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7953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12F38-854C-41F1-BD8D-9CC199A39B5C}" type="datetimeFigureOut">
              <a:rPr lang="en-GB" smtClean="0"/>
              <a:t>11/05/2018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1DEFA-49E3-4476-B658-B2C204ED975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7291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12F38-854C-41F1-BD8D-9CC199A39B5C}" type="datetimeFigureOut">
              <a:rPr lang="en-GB" smtClean="0"/>
              <a:t>11/05/2018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1DEFA-49E3-4476-B658-B2C204ED975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2300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12F38-854C-41F1-BD8D-9CC199A39B5C}" type="datetimeFigureOut">
              <a:rPr lang="en-GB" smtClean="0"/>
              <a:t>11/05/2018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1DEFA-49E3-4476-B658-B2C204ED975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982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12F38-854C-41F1-BD8D-9CC199A39B5C}" type="datetimeFigureOut">
              <a:rPr lang="en-GB" smtClean="0"/>
              <a:t>11/05/2018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1DEFA-49E3-4476-B658-B2C204ED975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003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12F38-854C-41F1-BD8D-9CC199A39B5C}" type="datetimeFigureOut">
              <a:rPr lang="en-GB" smtClean="0"/>
              <a:t>11/05/2018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1DEFA-49E3-4476-B658-B2C204ED975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2619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12F38-854C-41F1-BD8D-9CC199A39B5C}" type="datetimeFigureOut">
              <a:rPr lang="en-GB" smtClean="0"/>
              <a:t>11/05/2018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1DEFA-49E3-4476-B658-B2C204ED975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4501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803862"/>
            <a:ext cx="12192000" cy="5078815"/>
          </a:xfrm>
          <a:prstGeom prst="rect">
            <a:avLst/>
          </a:prstGeom>
          <a:gradFill flip="none" rotWithShape="1">
            <a:gsLst>
              <a:gs pos="0">
                <a:srgbClr val="204066">
                  <a:shade val="30000"/>
                  <a:satMod val="115000"/>
                </a:srgbClr>
              </a:gs>
              <a:gs pos="50000">
                <a:srgbClr val="204066">
                  <a:shade val="67500"/>
                  <a:satMod val="115000"/>
                </a:srgbClr>
              </a:gs>
              <a:gs pos="100000">
                <a:srgbClr val="204066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604135" y="2650437"/>
            <a:ext cx="69837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rgbClr val="D5BC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Bidding for </a:t>
            </a:r>
            <a:r>
              <a:rPr lang="en-GB" sz="4800" dirty="0" smtClean="0">
                <a:solidFill>
                  <a:srgbClr val="D5BC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</a:t>
            </a:r>
          </a:p>
          <a:p>
            <a:pPr algn="ctr"/>
            <a:r>
              <a:rPr lang="en-GB" sz="4800" dirty="0" smtClean="0">
                <a:solidFill>
                  <a:srgbClr val="D5BC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14th May</a:t>
            </a:r>
            <a:r>
              <a:rPr lang="en-GB" sz="4800" dirty="0">
                <a:solidFill>
                  <a:srgbClr val="D5BC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800" dirty="0" smtClean="0">
                <a:solidFill>
                  <a:srgbClr val="D5BC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endParaRPr lang="en-GB" sz="4800" dirty="0">
              <a:solidFill>
                <a:srgbClr val="D5BC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0507" y="5023658"/>
            <a:ext cx="81360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by Paul Playford</a:t>
            </a:r>
          </a:p>
          <a:p>
            <a:pPr algn="ctr"/>
            <a:r>
              <a:rPr lang="en-GB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Allchurches Trust Grants Officer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2567246" y="4588626"/>
            <a:ext cx="705750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173" y="224170"/>
            <a:ext cx="4651652" cy="121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70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51277" y="6061689"/>
            <a:ext cx="5089446" cy="461665"/>
          </a:xfrm>
          <a:prstGeom prst="rect">
            <a:avLst/>
          </a:prstGeom>
          <a:solidFill>
            <a:srgbClr val="203856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Spectral" panose="02020502060000000000" pitchFamily="18" charset="0"/>
              </a:rPr>
              <a:t>Hub Athletic, Oasis Trust, Waterloo</a:t>
            </a:r>
            <a:endParaRPr lang="en-GB" sz="2400" dirty="0">
              <a:solidFill>
                <a:schemeClr val="bg1"/>
              </a:solidFill>
              <a:latin typeface="Spectral" panose="0202050206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52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0800000">
            <a:off x="-1" y="-1"/>
            <a:ext cx="12192000" cy="6882677"/>
          </a:xfrm>
          <a:prstGeom prst="rect">
            <a:avLst/>
          </a:prstGeom>
          <a:gradFill flip="none" rotWithShape="1">
            <a:gsLst>
              <a:gs pos="0">
                <a:srgbClr val="204066">
                  <a:shade val="30000"/>
                  <a:satMod val="115000"/>
                </a:srgbClr>
              </a:gs>
              <a:gs pos="50000">
                <a:srgbClr val="204066">
                  <a:shade val="67500"/>
                  <a:satMod val="115000"/>
                </a:srgbClr>
              </a:gs>
              <a:gs pos="100000">
                <a:srgbClr val="204066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60701" y="234185"/>
            <a:ext cx="5528817" cy="784265"/>
          </a:xfrm>
          <a:noFill/>
        </p:spPr>
        <p:txBody>
          <a:bodyPr>
            <a:normAutofit/>
          </a:bodyPr>
          <a:lstStyle/>
          <a:p>
            <a:r>
              <a:rPr lang="en-GB" sz="3600" dirty="0" smtClean="0">
                <a:solidFill>
                  <a:srgbClr val="D5BC86"/>
                </a:solidFill>
                <a:latin typeface="Spectral" panose="02020502060000000000" pitchFamily="18" charset="0"/>
              </a:rPr>
              <a:t>More</a:t>
            </a:r>
            <a:r>
              <a:rPr lang="en-GB" sz="3600" dirty="0">
                <a:solidFill>
                  <a:srgbClr val="D5BC86"/>
                </a:solidFill>
                <a:latin typeface="Spectral" panose="02020502060000000000" pitchFamily="18" charset="0"/>
              </a:rPr>
              <a:t> </a:t>
            </a:r>
            <a:r>
              <a:rPr lang="en-GB" sz="3600" dirty="0" smtClean="0">
                <a:solidFill>
                  <a:srgbClr val="D5BC86"/>
                </a:solidFill>
                <a:latin typeface="Spectral" panose="02020502060000000000" pitchFamily="18" charset="0"/>
              </a:rPr>
              <a:t>grants</a:t>
            </a:r>
            <a:endParaRPr lang="en-GB" sz="3600" dirty="0">
              <a:solidFill>
                <a:srgbClr val="D5BC86"/>
              </a:solidFill>
              <a:latin typeface="Spectral" panose="02020502060000000000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" t="11438" r="13278" b="560"/>
          <a:stretch/>
        </p:blipFill>
        <p:spPr>
          <a:xfrm>
            <a:off x="26376" y="3792499"/>
            <a:ext cx="3802936" cy="306550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0950"/>
            <a:ext cx="3818399" cy="254687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3269053"/>
            <a:ext cx="324802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Spectral" panose="02020502060000000000" pitchFamily="18" charset="0"/>
              </a:rPr>
              <a:t>Trinity Arts Centre – repair to Grade II* converted church centre</a:t>
            </a:r>
            <a:endParaRPr lang="en-GB" sz="1400" dirty="0">
              <a:latin typeface="Spectral" panose="02020502060000000000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1" y="6359456"/>
            <a:ext cx="324802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Spectral" panose="02020502060000000000" pitchFamily="18" charset="0"/>
              </a:rPr>
              <a:t>St Paul’s Old Ford Church – the building of a floating church </a:t>
            </a:r>
            <a:endParaRPr lang="en-GB" sz="1400" dirty="0">
              <a:latin typeface="Spectral" panose="02020502060000000000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95" y="0"/>
            <a:ext cx="4497209" cy="6858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3838353" y="6334780"/>
            <a:ext cx="452106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Spectral" panose="02020502060000000000" pitchFamily="18" charset="0"/>
              </a:rPr>
              <a:t>Victoria &amp; Albert Museum – for the restoration of six Christian cast crosses</a:t>
            </a:r>
            <a:endParaRPr lang="en-GB" sz="1400" dirty="0">
              <a:latin typeface="Spectral" panose="02020502060000000000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0" r="20755"/>
          <a:stretch/>
        </p:blipFill>
        <p:spPr>
          <a:xfrm>
            <a:off x="8388415" y="2895380"/>
            <a:ext cx="3808969" cy="396262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8898570" y="6334780"/>
            <a:ext cx="330247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Spectral" panose="02020502060000000000" pitchFamily="18" charset="0"/>
              </a:rPr>
              <a:t>The Oasis Centre, Gorton – a purpose built centre to support the homeless </a:t>
            </a:r>
            <a:endParaRPr lang="en-GB" sz="1400" dirty="0">
              <a:latin typeface="Spectral" panose="02020502060000000000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7"/>
          <a:stretch/>
        </p:blipFill>
        <p:spPr>
          <a:xfrm>
            <a:off x="8373600" y="-2"/>
            <a:ext cx="3818398" cy="259994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898570" y="2347483"/>
            <a:ext cx="332242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Spectral" panose="02020502060000000000" pitchFamily="18" charset="0"/>
              </a:rPr>
              <a:t>Cirencester Baptist Church – a new church building</a:t>
            </a:r>
            <a:endParaRPr lang="en-GB" sz="1400" dirty="0">
              <a:latin typeface="Spectral" panose="0202050206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24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" y="1793578"/>
            <a:ext cx="12192000" cy="5078815"/>
          </a:xfrm>
          <a:prstGeom prst="rect">
            <a:avLst/>
          </a:prstGeom>
          <a:gradFill flip="none" rotWithShape="1">
            <a:gsLst>
              <a:gs pos="0">
                <a:srgbClr val="204066">
                  <a:shade val="30000"/>
                  <a:satMod val="115000"/>
                </a:srgbClr>
              </a:gs>
              <a:gs pos="50000">
                <a:srgbClr val="204066">
                  <a:shade val="67500"/>
                  <a:satMod val="115000"/>
                </a:srgbClr>
              </a:gs>
              <a:gs pos="100000">
                <a:srgbClr val="204066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604134" y="2202374"/>
            <a:ext cx="6983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solidFill>
                  <a:srgbClr val="D5BC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in touch</a:t>
            </a:r>
            <a:endParaRPr lang="en-GB" sz="4800" dirty="0">
              <a:solidFill>
                <a:srgbClr val="D5BC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55974" y="5255755"/>
            <a:ext cx="32681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  <a:cs typeface="Arial" panose="020B0604020202020204" pitchFamily="34" charset="0"/>
              </a:rPr>
              <a:t>Facebook</a:t>
            </a:r>
          </a:p>
          <a:p>
            <a:r>
              <a:rPr lang="en-GB" sz="2800" dirty="0" smtClean="0">
                <a:solidFill>
                  <a:schemeClr val="bg1"/>
                </a:solidFill>
                <a:cs typeface="Arial" panose="020B0604020202020204" pitchFamily="34" charset="0"/>
              </a:rPr>
              <a:t>@allchurchestrust		</a:t>
            </a:r>
            <a:endParaRPr lang="en-GB" sz="2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173" y="224170"/>
            <a:ext cx="4651652" cy="12111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063" y="5412048"/>
            <a:ext cx="646186" cy="6461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800" y="5517651"/>
            <a:ext cx="646186" cy="5405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4059" y="2894495"/>
            <a:ext cx="564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www.allchurches.co.uk</a:t>
            </a:r>
            <a:endParaRPr lang="en-GB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96407" y="5289238"/>
            <a:ext cx="32681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  <a:cs typeface="Arial" panose="020B0604020202020204" pitchFamily="34" charset="0"/>
              </a:rPr>
              <a:t>Twitter</a:t>
            </a:r>
          </a:p>
          <a:p>
            <a:r>
              <a:rPr lang="en-GB" sz="2800" dirty="0" smtClean="0">
                <a:solidFill>
                  <a:schemeClr val="bg1"/>
                </a:solidFill>
                <a:cs typeface="Arial" panose="020B0604020202020204" pitchFamily="34" charset="0"/>
              </a:rPr>
              <a:t>@allchurchest		</a:t>
            </a:r>
            <a:endParaRPr lang="en-GB" sz="2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88492" y="4022045"/>
            <a:ext cx="6613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chemeClr val="bg1"/>
                </a:solidFill>
              </a:rPr>
              <a:t>01452 875858  	07584 384431</a:t>
            </a:r>
            <a:endParaRPr lang="en-GB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9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 rot="10800000">
            <a:off x="-1" y="0"/>
            <a:ext cx="5981493" cy="6858000"/>
          </a:xfrm>
          <a:prstGeom prst="rect">
            <a:avLst/>
          </a:prstGeom>
          <a:gradFill flip="none" rotWithShape="1">
            <a:gsLst>
              <a:gs pos="0">
                <a:srgbClr val="204066">
                  <a:shade val="30000"/>
                  <a:satMod val="115000"/>
                </a:srgbClr>
              </a:gs>
              <a:gs pos="50000">
                <a:srgbClr val="204066">
                  <a:shade val="67500"/>
                  <a:satMod val="115000"/>
                </a:srgbClr>
              </a:gs>
              <a:gs pos="100000">
                <a:srgbClr val="204066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4658" y="279763"/>
            <a:ext cx="5528817" cy="784265"/>
          </a:xfrm>
          <a:noFill/>
        </p:spPr>
        <p:txBody>
          <a:bodyPr>
            <a:normAutofit/>
          </a:bodyPr>
          <a:lstStyle/>
          <a:p>
            <a:r>
              <a:rPr lang="en-GB" sz="3600" dirty="0" smtClean="0">
                <a:solidFill>
                  <a:srgbClr val="D5BC86"/>
                </a:solidFill>
                <a:latin typeface="Spectral" panose="02020502060000000000" pitchFamily="18" charset="0"/>
              </a:rPr>
              <a:t>Allchurches Trust Ltd</a:t>
            </a:r>
            <a:endParaRPr lang="en-GB" sz="3600" dirty="0">
              <a:solidFill>
                <a:srgbClr val="D5BC86"/>
              </a:solidFill>
              <a:latin typeface="Spectral" panose="02020502060000000000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39436" y="1064028"/>
            <a:ext cx="5388033" cy="249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/>
          <p:cNvSpPr txBox="1">
            <a:spLocks/>
          </p:cNvSpPr>
          <p:nvPr/>
        </p:nvSpPr>
        <p:spPr>
          <a:xfrm>
            <a:off x="527072" y="1426649"/>
            <a:ext cx="5200397" cy="5064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</a:rPr>
              <a:t>Established 1972</a:t>
            </a:r>
          </a:p>
          <a:p>
            <a:pPr>
              <a:lnSpc>
                <a:spcPct val="200000"/>
              </a:lnSpc>
            </a:pP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</a:rPr>
              <a:t>It owns the Ecclesiastical Insurance Group</a:t>
            </a:r>
          </a:p>
          <a:p>
            <a:pPr>
              <a:lnSpc>
                <a:spcPct val="150000"/>
              </a:lnSpc>
            </a:pP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</a:rPr>
              <a:t>Objects are to “promote the Christian religion” plus any other charitable purpose</a:t>
            </a:r>
          </a:p>
          <a:p>
            <a:pPr>
              <a:lnSpc>
                <a:spcPct val="150000"/>
              </a:lnSpc>
            </a:pP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</a:rPr>
              <a:t>Over the ten years 2008-2017 Allchurches Trust was able to give away a total of £99.7 million to churches and other good causes</a:t>
            </a:r>
          </a:p>
          <a:p>
            <a:pPr>
              <a:lnSpc>
                <a:spcPct val="200000"/>
              </a:lnSpc>
            </a:pPr>
            <a:r>
              <a:rPr lang="en-GB" sz="1800" dirty="0" smtClean="0">
                <a:solidFill>
                  <a:schemeClr val="bg1">
                    <a:lumMod val="95000"/>
                  </a:schemeClr>
                </a:solidFill>
              </a:rPr>
              <a:t>In 2017 alone, it gave away £15.6 million</a:t>
            </a:r>
            <a:endParaRPr lang="en-GB" sz="1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05841" y="6531545"/>
            <a:ext cx="13876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Playfair Display" panose="020B0604020202020204" charset="0"/>
              </a:rPr>
              <a:t>Worcester Cathedral</a:t>
            </a:r>
            <a:endParaRPr lang="en-GB" sz="1000" dirty="0">
              <a:solidFill>
                <a:schemeClr val="bg1"/>
              </a:solidFill>
              <a:latin typeface="Playfair Display" panose="020B060402020202020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39436" y="6451311"/>
            <a:ext cx="5482638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" t="17275" r="1"/>
          <a:stretch/>
        </p:blipFill>
        <p:spPr>
          <a:xfrm>
            <a:off x="5947296" y="1"/>
            <a:ext cx="6244704" cy="685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213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210506" y="0"/>
            <a:ext cx="5981493" cy="6882677"/>
          </a:xfrm>
          <a:prstGeom prst="rect">
            <a:avLst/>
          </a:prstGeom>
          <a:gradFill flip="none" rotWithShape="1">
            <a:gsLst>
              <a:gs pos="0">
                <a:srgbClr val="204066">
                  <a:shade val="30000"/>
                  <a:satMod val="115000"/>
                </a:srgbClr>
              </a:gs>
              <a:gs pos="50000">
                <a:srgbClr val="204066">
                  <a:shade val="67500"/>
                  <a:satMod val="115000"/>
                </a:srgbClr>
              </a:gs>
              <a:gs pos="100000">
                <a:srgbClr val="204066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400381" y="275406"/>
            <a:ext cx="5528817" cy="784265"/>
          </a:xfrm>
          <a:noFill/>
        </p:spPr>
        <p:txBody>
          <a:bodyPr>
            <a:normAutofit/>
          </a:bodyPr>
          <a:lstStyle/>
          <a:p>
            <a:r>
              <a:rPr lang="en-GB" sz="3600" dirty="0" smtClean="0">
                <a:solidFill>
                  <a:srgbClr val="D5BC86"/>
                </a:solidFill>
                <a:latin typeface="Spectral" panose="02020502060000000000" pitchFamily="18" charset="0"/>
              </a:rPr>
              <a:t>Grant Schemes</a:t>
            </a:r>
            <a:endParaRPr lang="en-GB" sz="3600" dirty="0">
              <a:solidFill>
                <a:srgbClr val="D5BC86"/>
              </a:solidFill>
              <a:latin typeface="Spectral" panose="02020502060000000000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470774" y="1034733"/>
            <a:ext cx="5388033" cy="249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/>
          <p:cNvSpPr txBox="1">
            <a:spLocks/>
          </p:cNvSpPr>
          <p:nvPr/>
        </p:nvSpPr>
        <p:spPr>
          <a:xfrm>
            <a:off x="6376168" y="1679113"/>
            <a:ext cx="5200397" cy="4806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2400" dirty="0" smtClean="0">
                <a:solidFill>
                  <a:schemeClr val="bg1">
                    <a:lumMod val="95000"/>
                  </a:schemeClr>
                </a:solidFill>
              </a:rPr>
              <a:t>Recurring Block Grants to Anglican Dioceses and Cathedrals</a:t>
            </a:r>
          </a:p>
          <a:p>
            <a:pPr>
              <a:lnSpc>
                <a:spcPct val="150000"/>
              </a:lnSpc>
            </a:pPr>
            <a:r>
              <a:rPr lang="en-GB" sz="2400" dirty="0" smtClean="0">
                <a:solidFill>
                  <a:schemeClr val="bg1">
                    <a:lumMod val="95000"/>
                  </a:schemeClr>
                </a:solidFill>
              </a:rPr>
              <a:t>Grants in response to applications</a:t>
            </a:r>
          </a:p>
          <a:p>
            <a:pPr>
              <a:lnSpc>
                <a:spcPct val="200000"/>
              </a:lnSpc>
            </a:pPr>
            <a:r>
              <a:rPr lang="en-GB" sz="2400" dirty="0" smtClean="0">
                <a:solidFill>
                  <a:schemeClr val="bg1">
                    <a:lumMod val="95000"/>
                  </a:schemeClr>
                </a:solidFill>
              </a:rPr>
              <a:t>Special Projects Grants</a:t>
            </a:r>
          </a:p>
          <a:p>
            <a:pPr>
              <a:lnSpc>
                <a:spcPct val="200000"/>
              </a:lnSpc>
            </a:pPr>
            <a:r>
              <a:rPr lang="en-GB" sz="2400" dirty="0">
                <a:solidFill>
                  <a:schemeClr val="bg1">
                    <a:lumMod val="95000"/>
                  </a:schemeClr>
                </a:solidFill>
              </a:rPr>
              <a:t>Methodist Insurance Fund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99329" y="6551892"/>
            <a:ext cx="17280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Playfair Display" panose="020B0604020202020204" charset="0"/>
              </a:rPr>
              <a:t>Trinity Arts Centre, Bristol</a:t>
            </a:r>
            <a:endParaRPr lang="en-GB" sz="1000" dirty="0">
              <a:solidFill>
                <a:schemeClr val="bg1"/>
              </a:solidFill>
              <a:latin typeface="Playfair Display" panose="020B060402020202020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6376169" y="6485332"/>
            <a:ext cx="5482638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6" t="139" r="8986" b="-139"/>
          <a:stretch/>
        </p:blipFill>
        <p:spPr>
          <a:xfrm>
            <a:off x="-19049" y="-1"/>
            <a:ext cx="6229556" cy="688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1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475967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210506" y="0"/>
            <a:ext cx="5981493" cy="6882677"/>
          </a:xfrm>
          <a:prstGeom prst="rect">
            <a:avLst/>
          </a:prstGeom>
          <a:gradFill flip="none" rotWithShape="1">
            <a:gsLst>
              <a:gs pos="0">
                <a:srgbClr val="204066">
                  <a:shade val="30000"/>
                  <a:satMod val="115000"/>
                </a:srgbClr>
              </a:gs>
              <a:gs pos="50000">
                <a:srgbClr val="204066">
                  <a:shade val="67500"/>
                  <a:satMod val="115000"/>
                </a:srgbClr>
              </a:gs>
              <a:gs pos="100000">
                <a:srgbClr val="204066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400381" y="275406"/>
            <a:ext cx="5528817" cy="784265"/>
          </a:xfrm>
          <a:noFill/>
        </p:spPr>
        <p:txBody>
          <a:bodyPr>
            <a:normAutofit/>
          </a:bodyPr>
          <a:lstStyle/>
          <a:p>
            <a:r>
              <a:rPr lang="en-GB" sz="3600" dirty="0" smtClean="0">
                <a:solidFill>
                  <a:srgbClr val="D5BC86"/>
                </a:solidFill>
                <a:latin typeface="Spectral" panose="02020502060000000000" pitchFamily="18" charset="0"/>
              </a:rPr>
              <a:t>Who can apply?</a:t>
            </a:r>
            <a:endParaRPr lang="en-GB" sz="3600" dirty="0">
              <a:solidFill>
                <a:srgbClr val="D5BC86"/>
              </a:solidFill>
              <a:latin typeface="Spectral" panose="02020502060000000000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470774" y="1034733"/>
            <a:ext cx="5388033" cy="249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/>
          <p:cNvSpPr txBox="1">
            <a:spLocks/>
          </p:cNvSpPr>
          <p:nvPr/>
        </p:nvSpPr>
        <p:spPr>
          <a:xfrm>
            <a:off x="6376168" y="1679113"/>
            <a:ext cx="5200397" cy="4806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2400" dirty="0">
                <a:solidFill>
                  <a:schemeClr val="bg1">
                    <a:lumMod val="95000"/>
                  </a:schemeClr>
                </a:solidFill>
              </a:rPr>
              <a:t>Churches and cathedrals of all </a:t>
            </a:r>
            <a:r>
              <a:rPr lang="en-GB" sz="2400" dirty="0" smtClean="0">
                <a:solidFill>
                  <a:schemeClr val="bg1">
                    <a:lumMod val="95000"/>
                  </a:schemeClr>
                </a:solidFill>
              </a:rPr>
              <a:t>denominations</a:t>
            </a:r>
            <a:br>
              <a:rPr lang="en-GB" sz="2400" dirty="0" smtClean="0">
                <a:solidFill>
                  <a:schemeClr val="bg1">
                    <a:lumMod val="95000"/>
                  </a:schemeClr>
                </a:solidFill>
              </a:rPr>
            </a:br>
            <a:endParaRPr lang="en-GB" sz="9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chemeClr val="bg1">
                    <a:lumMod val="95000"/>
                  </a:schemeClr>
                </a:solidFill>
              </a:rPr>
              <a:t>Charities with Christian </a:t>
            </a:r>
            <a:r>
              <a:rPr lang="en-GB" sz="2400" dirty="0" smtClean="0">
                <a:solidFill>
                  <a:schemeClr val="bg1">
                    <a:lumMod val="95000"/>
                  </a:schemeClr>
                </a:solidFill>
              </a:rPr>
              <a:t>links</a:t>
            </a:r>
            <a:br>
              <a:rPr lang="en-GB" sz="2400" dirty="0" smtClean="0">
                <a:solidFill>
                  <a:schemeClr val="bg1">
                    <a:lumMod val="95000"/>
                  </a:schemeClr>
                </a:solidFill>
              </a:rPr>
            </a:br>
            <a:endParaRPr lang="en-GB" sz="9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chemeClr val="bg1">
                    <a:lumMod val="95000"/>
                  </a:schemeClr>
                </a:solidFill>
              </a:rPr>
              <a:t>Schools, colleges, hostels, care homes and other </a:t>
            </a:r>
            <a:r>
              <a:rPr lang="en-GB" sz="2400" dirty="0" smtClean="0">
                <a:solidFill>
                  <a:schemeClr val="bg1">
                    <a:lumMod val="95000"/>
                  </a:schemeClr>
                </a:solidFill>
              </a:rPr>
              <a:t>communities – for projects which have a Christian dimension</a:t>
            </a:r>
            <a:endParaRPr lang="en-GB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99329" y="6551892"/>
            <a:ext cx="13876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Playfair Display" panose="020B0604020202020204" charset="0"/>
              </a:rPr>
              <a:t>Genesis Trust, Bath</a:t>
            </a:r>
            <a:endParaRPr lang="en-GB" sz="1000" dirty="0">
              <a:solidFill>
                <a:schemeClr val="bg1"/>
              </a:solidFill>
              <a:latin typeface="Playfair Display" panose="020B060402020202020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6376169" y="6485332"/>
            <a:ext cx="5482638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736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0321831" cy="688267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210506" y="0"/>
            <a:ext cx="5981493" cy="6882677"/>
          </a:xfrm>
          <a:prstGeom prst="rect">
            <a:avLst/>
          </a:prstGeom>
          <a:gradFill flip="none" rotWithShape="1">
            <a:gsLst>
              <a:gs pos="0">
                <a:srgbClr val="204066">
                  <a:shade val="30000"/>
                  <a:satMod val="115000"/>
                </a:srgbClr>
              </a:gs>
              <a:gs pos="50000">
                <a:srgbClr val="204066">
                  <a:shade val="67500"/>
                  <a:satMod val="115000"/>
                </a:srgbClr>
              </a:gs>
              <a:gs pos="100000">
                <a:srgbClr val="204066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400381" y="275406"/>
            <a:ext cx="5528817" cy="784265"/>
          </a:xfrm>
          <a:noFill/>
        </p:spPr>
        <p:txBody>
          <a:bodyPr>
            <a:normAutofit/>
          </a:bodyPr>
          <a:lstStyle/>
          <a:p>
            <a:r>
              <a:rPr lang="en-GB" sz="3600" dirty="0" smtClean="0">
                <a:solidFill>
                  <a:srgbClr val="D5BC86"/>
                </a:solidFill>
                <a:latin typeface="Spectral" panose="02020502060000000000" pitchFamily="18" charset="0"/>
              </a:rPr>
              <a:t>What we support</a:t>
            </a:r>
            <a:endParaRPr lang="en-GB" sz="3600" dirty="0">
              <a:solidFill>
                <a:srgbClr val="D5BC86"/>
              </a:solidFill>
              <a:latin typeface="Spectral" panose="02020502060000000000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470774" y="1034733"/>
            <a:ext cx="5388033" cy="249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/>
          <p:cNvSpPr txBox="1">
            <a:spLocks/>
          </p:cNvSpPr>
          <p:nvPr/>
        </p:nvSpPr>
        <p:spPr>
          <a:xfrm>
            <a:off x="6376168" y="1679113"/>
            <a:ext cx="5200397" cy="4806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2400" dirty="0" smtClean="0">
                <a:solidFill>
                  <a:schemeClr val="bg1">
                    <a:lumMod val="95000"/>
                  </a:schemeClr>
                </a:solidFill>
              </a:rPr>
              <a:t>Projects which support mission and ministry</a:t>
            </a:r>
          </a:p>
          <a:p>
            <a:pPr>
              <a:lnSpc>
                <a:spcPct val="150000"/>
              </a:lnSpc>
            </a:pPr>
            <a:r>
              <a:rPr lang="en-GB" sz="2400" dirty="0" smtClean="0">
                <a:solidFill>
                  <a:schemeClr val="bg1">
                    <a:lumMod val="95000"/>
                  </a:schemeClr>
                </a:solidFill>
              </a:rPr>
              <a:t>Projects which impact those in greatest need</a:t>
            </a:r>
          </a:p>
          <a:p>
            <a:pPr>
              <a:lnSpc>
                <a:spcPct val="200000"/>
              </a:lnSpc>
            </a:pPr>
            <a:r>
              <a:rPr lang="en-GB" sz="2400" dirty="0">
                <a:solidFill>
                  <a:schemeClr val="bg1">
                    <a:lumMod val="95000"/>
                  </a:schemeClr>
                </a:solidFill>
              </a:rPr>
              <a:t>Reordering and new </a:t>
            </a:r>
            <a:r>
              <a:rPr lang="en-GB" sz="2400" dirty="0" smtClean="0">
                <a:solidFill>
                  <a:schemeClr val="bg1">
                    <a:lumMod val="95000"/>
                  </a:schemeClr>
                </a:solidFill>
              </a:rPr>
              <a:t>works</a:t>
            </a:r>
          </a:p>
          <a:p>
            <a:pPr>
              <a:lnSpc>
                <a:spcPct val="200000"/>
              </a:lnSpc>
            </a:pPr>
            <a:r>
              <a:rPr lang="en-GB" sz="2400" dirty="0" smtClean="0">
                <a:solidFill>
                  <a:schemeClr val="bg1">
                    <a:lumMod val="95000"/>
                  </a:schemeClr>
                </a:solidFill>
              </a:rPr>
              <a:t>Repairs</a:t>
            </a:r>
            <a:endParaRPr lang="en-GB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99329" y="6551892"/>
            <a:ext cx="13876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Playfair Display" panose="020B0604020202020204" charset="0"/>
              </a:rPr>
              <a:t>Worcester Cathedral</a:t>
            </a:r>
            <a:endParaRPr lang="en-GB" sz="1000" dirty="0">
              <a:solidFill>
                <a:schemeClr val="bg1"/>
              </a:solidFill>
              <a:latin typeface="Playfair Display" panose="020B060402020202020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6376169" y="6485332"/>
            <a:ext cx="5482638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81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605841" y="6531545"/>
            <a:ext cx="13876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Playfair Display" panose="020B0604020202020204" charset="0"/>
              </a:rPr>
              <a:t>Worcester Cathedral</a:t>
            </a:r>
            <a:endParaRPr lang="en-GB" sz="1000" dirty="0">
              <a:solidFill>
                <a:schemeClr val="bg1"/>
              </a:solidFill>
              <a:latin typeface="Playfair Display" panose="020B06040202020202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" t="7609" b="7812"/>
          <a:stretch/>
        </p:blipFill>
        <p:spPr>
          <a:xfrm>
            <a:off x="-8313" y="-16625"/>
            <a:ext cx="12200313" cy="68746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47120" y="6069880"/>
            <a:ext cx="5089446" cy="461665"/>
          </a:xfrm>
          <a:prstGeom prst="rect">
            <a:avLst/>
          </a:prstGeom>
          <a:solidFill>
            <a:srgbClr val="203856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Spectral" panose="02020502060000000000" pitchFamily="18" charset="0"/>
              </a:rPr>
              <a:t>The Salvation Army, Droitwich Spa</a:t>
            </a:r>
            <a:endParaRPr lang="en-GB" sz="2400" dirty="0">
              <a:solidFill>
                <a:schemeClr val="bg1"/>
              </a:solidFill>
              <a:latin typeface="Spectral" panose="0202050206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06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350" y="0"/>
            <a:ext cx="5745399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13652" y="6063154"/>
            <a:ext cx="5089446" cy="461665"/>
          </a:xfrm>
          <a:prstGeom prst="rect">
            <a:avLst/>
          </a:prstGeom>
          <a:solidFill>
            <a:srgbClr val="203856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Spectral" panose="02020502060000000000" pitchFamily="18" charset="0"/>
              </a:rPr>
              <a:t>Poole Methodists, The Spire, Dorset</a:t>
            </a:r>
            <a:endParaRPr lang="en-GB" sz="2400" dirty="0">
              <a:solidFill>
                <a:schemeClr val="bg1"/>
              </a:solidFill>
              <a:latin typeface="Spectral" panose="0202050206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97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2" b="124"/>
          <a:stretch/>
        </p:blipFill>
        <p:spPr>
          <a:xfrm>
            <a:off x="0" y="-8313"/>
            <a:ext cx="12192000" cy="7257011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309553" y="6147861"/>
            <a:ext cx="7572894" cy="461665"/>
          </a:xfrm>
          <a:prstGeom prst="rect">
            <a:avLst/>
          </a:prstGeom>
          <a:solidFill>
            <a:srgbClr val="203856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Spectral" panose="02020502060000000000" pitchFamily="18" charset="0"/>
              </a:rPr>
              <a:t>St Joseph the Worker RC Primary School, Manchester</a:t>
            </a:r>
            <a:endParaRPr lang="en-GB" sz="2400" dirty="0">
              <a:solidFill>
                <a:schemeClr val="bg1"/>
              </a:solidFill>
              <a:latin typeface="Spectral" panose="0202050206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52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0890"/>
            <a:ext cx="12467492" cy="81088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43347" y="6050699"/>
            <a:ext cx="4380798" cy="461665"/>
          </a:xfrm>
          <a:prstGeom prst="rect">
            <a:avLst/>
          </a:prstGeom>
          <a:solidFill>
            <a:srgbClr val="203856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Spectral" panose="02020502060000000000" pitchFamily="18" charset="0"/>
              </a:rPr>
              <a:t>St Mary’s Church, Bridgwater</a:t>
            </a:r>
            <a:endParaRPr lang="en-GB" sz="2400" dirty="0">
              <a:solidFill>
                <a:schemeClr val="bg1"/>
              </a:solidFill>
              <a:latin typeface="Spectral" panose="0202050206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60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3485</TotalTime>
  <Words>406</Words>
  <Application>Microsoft Office PowerPoint</Application>
  <PresentationFormat>Widescreen</PresentationFormat>
  <Paragraphs>68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Playfair Display</vt:lpstr>
      <vt:lpstr>Spectral</vt:lpstr>
      <vt:lpstr>Office Theme</vt:lpstr>
      <vt:lpstr>PowerPoint Presentation</vt:lpstr>
      <vt:lpstr>Allchurches Trust Ltd</vt:lpstr>
      <vt:lpstr>Grant Schemes</vt:lpstr>
      <vt:lpstr>Who can apply?</vt:lpstr>
      <vt:lpstr>What we support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 grants</vt:lpstr>
      <vt:lpstr>PowerPoint Presentation</vt:lpstr>
    </vt:vector>
  </TitlesOfParts>
  <Company>Ecclesiastical Insurance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Hannah Filmer</dc:creator>
  <cp:lastModifiedBy>Clare Fussell</cp:lastModifiedBy>
  <cp:revision>55</cp:revision>
  <cp:lastPrinted>2018-05-08T14:48:28Z</cp:lastPrinted>
  <dcterms:created xsi:type="dcterms:W3CDTF">2018-02-09T10:48:49Z</dcterms:created>
  <dcterms:modified xsi:type="dcterms:W3CDTF">2018-05-11T10:14:16Z</dcterms:modified>
</cp:coreProperties>
</file>