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349" r:id="rId3"/>
    <p:sldId id="342" r:id="rId4"/>
    <p:sldId id="274" r:id="rId5"/>
    <p:sldId id="276" r:id="rId6"/>
    <p:sldId id="345" r:id="rId7"/>
    <p:sldId id="322" r:id="rId8"/>
    <p:sldId id="341" r:id="rId9"/>
    <p:sldId id="284" r:id="rId10"/>
    <p:sldId id="296" r:id="rId11"/>
    <p:sldId id="298" r:id="rId12"/>
    <p:sldId id="343" r:id="rId13"/>
    <p:sldId id="351" r:id="rId14"/>
    <p:sldId id="330" r:id="rId15"/>
    <p:sldId id="315" r:id="rId16"/>
    <p:sldId id="347" r:id="rId17"/>
    <p:sldId id="350" r:id="rId18"/>
    <p:sldId id="346" r:id="rId19"/>
  </p:sldIdLst>
  <p:sldSz cx="9144000" cy="6858000" type="screen4x3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AA"/>
    <a:srgbClr val="6800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71" d="100"/>
        <a:sy n="7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E72AD1-3DFD-473A-9D97-A32C714812DD}" type="datetimeFigureOut">
              <a:rPr lang="en-GB" smtClean="0"/>
              <a:pPr/>
              <a:t>14/04/2018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1486E9-40F6-4BDA-A775-25F711C8EB5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59FCC310-022A-4E9C-B4D4-E324D55583B2}" type="datetimeFigureOut">
              <a:rPr lang="en-GB" smtClean="0"/>
              <a:pPr/>
              <a:t>14/04/2018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4A9115C3-B452-42FC-A0FB-DF2A02DA42F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Eco Church is a practical framework to enable</a:t>
            </a:r>
            <a:r>
              <a:rPr lang="en-GB" baseline="0" dirty="0"/>
              <a:t> churches of all denominations to care for God’s earth through every aspect of church life.</a:t>
            </a:r>
            <a:endParaRPr lang="en-GB" dirty="0"/>
          </a:p>
          <a:p>
            <a:r>
              <a:rPr lang="en-GB" dirty="0"/>
              <a:t>How many of you have tried out the Eco Church questionnaire?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9115C3-B452-42FC-A0FB-DF2A02DA42F0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Is that you?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9115C3-B452-42FC-A0FB-DF2A02DA42F0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Need to do all sections</a:t>
            </a:r>
          </a:p>
          <a:p>
            <a:r>
              <a:rPr lang="en-GB" dirty="0"/>
              <a:t>Ideally teaching first as flows from what we believe</a:t>
            </a:r>
          </a:p>
          <a:p>
            <a:r>
              <a:rPr lang="en-GB" dirty="0"/>
              <a:t>You will find that you are already doing more than you think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9115C3-B452-42FC-A0FB-DF2A02DA42F0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 the heart of Eco Church is a unique online survey that enables congregations to record their progress and plan future initiatives.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9115C3-B452-42FC-A0FB-DF2A02DA42F0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9115C3-B452-42FC-A0FB-DF2A02DA42F0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Not going to harvest your data! Grasp this agenda to work</a:t>
            </a:r>
            <a:r>
              <a:rPr lang="en-GB" baseline="0" dirty="0"/>
              <a:t> to.</a:t>
            </a:r>
            <a:endParaRPr lang="en-GB" dirty="0"/>
          </a:p>
          <a:p>
            <a:r>
              <a:rPr lang="en-GB" dirty="0"/>
              <a:t>Leaflets</a:t>
            </a:r>
            <a:r>
              <a:rPr lang="en-GB" baseline="0" dirty="0"/>
              <a:t> and slides (and words) available for you to use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9115C3-B452-42FC-A0FB-DF2A02DA42F0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B6891-03BE-5F4F-890E-0F4318C085C5}" type="datetimeFigureOut">
              <a:rPr lang="en-US" smtClean="0"/>
              <a:pPr/>
              <a:t>4/14/2018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DD489-174B-004E-9656-E901987387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17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B6891-03BE-5F4F-890E-0F4318C085C5}" type="datetimeFigureOut">
              <a:rPr lang="en-US" smtClean="0"/>
              <a:pPr/>
              <a:t>4/14/2018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DD489-174B-004E-9656-E901987387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827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B6891-03BE-5F4F-890E-0F4318C085C5}" type="datetimeFigureOut">
              <a:rPr lang="en-US" smtClean="0"/>
              <a:pPr/>
              <a:t>4/14/2018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DD489-174B-004E-9656-E901987387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879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B6891-03BE-5F4F-890E-0F4318C085C5}" type="datetimeFigureOut">
              <a:rPr lang="en-US" smtClean="0"/>
              <a:pPr/>
              <a:t>4/14/2018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DD489-174B-004E-9656-E901987387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507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B6891-03BE-5F4F-890E-0F4318C085C5}" type="datetimeFigureOut">
              <a:rPr lang="en-US" smtClean="0"/>
              <a:pPr/>
              <a:t>4/14/2018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DD489-174B-004E-9656-E901987387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388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B6891-03BE-5F4F-890E-0F4318C085C5}" type="datetimeFigureOut">
              <a:rPr lang="en-US" smtClean="0"/>
              <a:pPr/>
              <a:t>4/14/2018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DD489-174B-004E-9656-E901987387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696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B6891-03BE-5F4F-890E-0F4318C085C5}" type="datetimeFigureOut">
              <a:rPr lang="en-US" smtClean="0"/>
              <a:pPr/>
              <a:t>4/14/2018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DD489-174B-004E-9656-E901987387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86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B6891-03BE-5F4F-890E-0F4318C085C5}" type="datetimeFigureOut">
              <a:rPr lang="en-US" smtClean="0"/>
              <a:pPr/>
              <a:t>4/14/2018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DD489-174B-004E-9656-E901987387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159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B6891-03BE-5F4F-890E-0F4318C085C5}" type="datetimeFigureOut">
              <a:rPr lang="en-US" smtClean="0"/>
              <a:pPr/>
              <a:t>4/14/2018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DD489-174B-004E-9656-E901987387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87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B6891-03BE-5F4F-890E-0F4318C085C5}" type="datetimeFigureOut">
              <a:rPr lang="en-US" smtClean="0"/>
              <a:pPr/>
              <a:t>4/14/2018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DD489-174B-004E-9656-E901987387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823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B6891-03BE-5F4F-890E-0F4318C085C5}" type="datetimeFigureOut">
              <a:rPr lang="en-US" smtClean="0"/>
              <a:pPr/>
              <a:t>4/14/2018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DD489-174B-004E-9656-E901987387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887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B6891-03BE-5F4F-890E-0F4318C085C5}" type="datetimeFigureOut">
              <a:rPr lang="en-US" smtClean="0"/>
              <a:pPr/>
              <a:t>4/14/2018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DD489-174B-004E-9656-E901987387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159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20995" y="978195"/>
            <a:ext cx="8123275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b="1" dirty="0">
                <a:solidFill>
                  <a:schemeClr val="accent3">
                    <a:lumMod val="75000"/>
                  </a:schemeClr>
                </a:solidFill>
              </a:rPr>
              <a:t>Eco Church</a:t>
            </a:r>
          </a:p>
          <a:p>
            <a:pPr algn="ctr"/>
            <a:r>
              <a:rPr lang="en-GB" sz="5400" b="1" dirty="0">
                <a:solidFill>
                  <a:schemeClr val="accent3">
                    <a:lumMod val="75000"/>
                  </a:schemeClr>
                </a:solidFill>
              </a:rPr>
              <a:t>Bristol Diocese</a:t>
            </a:r>
          </a:p>
          <a:p>
            <a:pPr algn="ctr"/>
            <a:endParaRPr lang="en-GB" sz="5400" b="1" dirty="0">
              <a:solidFill>
                <a:schemeClr val="accent3">
                  <a:lumMod val="75000"/>
                </a:schemeClr>
              </a:solidFill>
            </a:endParaRPr>
          </a:p>
          <a:p>
            <a:pPr algn="ctr"/>
            <a:r>
              <a:rPr lang="en-GB" sz="5400" b="1" dirty="0">
                <a:solidFill>
                  <a:schemeClr val="accent3">
                    <a:lumMod val="75000"/>
                  </a:schemeClr>
                </a:solidFill>
              </a:rPr>
              <a:t>David Morgan – A Rocha UK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2122" y="5805377"/>
            <a:ext cx="75669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chemeClr val="accent3">
                    <a:lumMod val="75000"/>
                  </a:schemeClr>
                </a:solidFill>
              </a:rPr>
              <a:t>14 April 2018</a:t>
            </a:r>
          </a:p>
        </p:txBody>
      </p:sp>
    </p:spTree>
    <p:extLst>
      <p:ext uri="{BB962C8B-B14F-4D97-AF65-F5344CB8AC3E}">
        <p14:creationId xmlns:p14="http://schemas.microsoft.com/office/powerpoint/2010/main" val="9953855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ROCHA UK LOGO_4C.eps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97037" y="6316133"/>
            <a:ext cx="1155988" cy="40165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1570" y="195878"/>
            <a:ext cx="8666922" cy="6128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1381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ROCHA UK LOGO_4C.eps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97037" y="6316133"/>
            <a:ext cx="1155988" cy="40165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060988"/>
            <a:ext cx="9144000" cy="159895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47587" y="291547"/>
            <a:ext cx="84548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rgbClr val="00B0F0"/>
                </a:solidFill>
              </a:rPr>
              <a:t>Eco Church Award Points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887938"/>
            <a:ext cx="9144000" cy="159895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717182"/>
            <a:ext cx="9144000" cy="1598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253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5400" b="1" dirty="0">
                <a:solidFill>
                  <a:srgbClr val="00B0F0"/>
                </a:solidFill>
              </a:rPr>
              <a:t>Current state of Eco Church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3">
                    <a:lumMod val="75000"/>
                  </a:schemeClr>
                </a:solidFill>
              </a:rPr>
              <a:t>Nearly 900 churches registered</a:t>
            </a:r>
          </a:p>
          <a:p>
            <a:r>
              <a:rPr lang="en-GB" sz="3600" b="1" dirty="0">
                <a:solidFill>
                  <a:schemeClr val="accent3">
                    <a:lumMod val="75000"/>
                  </a:schemeClr>
                </a:solidFill>
              </a:rPr>
              <a:t>More than 200 awards</a:t>
            </a:r>
            <a:endParaRPr lang="en-GB" b="1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GB" sz="3600" b="1" dirty="0">
                <a:solidFill>
                  <a:schemeClr val="accent3">
                    <a:lumMod val="75000"/>
                  </a:schemeClr>
                </a:solidFill>
              </a:rPr>
              <a:t>Survey modified last year to make it more flexible to church circumstances </a:t>
            </a:r>
          </a:p>
          <a:p>
            <a:endParaRPr lang="en-GB" sz="36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9980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ROCHA UK LOGO_4C.eps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97037" y="6316133"/>
            <a:ext cx="1155988" cy="40165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81933" y="1164159"/>
            <a:ext cx="8786191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200" b="1" dirty="0">
                <a:solidFill>
                  <a:schemeClr val="accent3">
                    <a:lumMod val="75000"/>
                  </a:schemeClr>
                </a:solidFill>
              </a:rPr>
              <a:t>Register NOW at:</a:t>
            </a:r>
          </a:p>
          <a:p>
            <a:pPr algn="ctr"/>
            <a:r>
              <a:rPr lang="en-GB" sz="5200" b="1" dirty="0">
                <a:solidFill>
                  <a:srgbClr val="00B0F0"/>
                </a:solidFill>
              </a:rPr>
              <a:t>www.ecochurch.arocha.org.uk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1933" y="3655724"/>
            <a:ext cx="8786191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200" b="1" dirty="0">
                <a:solidFill>
                  <a:schemeClr val="accent3">
                    <a:lumMod val="75000"/>
                  </a:schemeClr>
                </a:solidFill>
              </a:rPr>
              <a:t>Why not get stuck in and give it a go?</a:t>
            </a:r>
          </a:p>
        </p:txBody>
      </p:sp>
    </p:spTree>
    <p:extLst>
      <p:ext uri="{BB962C8B-B14F-4D97-AF65-F5344CB8AC3E}">
        <p14:creationId xmlns:p14="http://schemas.microsoft.com/office/powerpoint/2010/main" val="2886772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5400" b="1" dirty="0">
                <a:solidFill>
                  <a:srgbClr val="00B0F0"/>
                </a:solidFill>
              </a:rPr>
              <a:t>Your Questions?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40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9980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5400" b="1" dirty="0">
                <a:solidFill>
                  <a:srgbClr val="00B0F0"/>
                </a:solidFill>
              </a:rPr>
              <a:t>My experience - Eco Church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5906"/>
            <a:ext cx="8229600" cy="5348177"/>
          </a:xfrm>
        </p:spPr>
        <p:txBody>
          <a:bodyPr>
            <a:normAutofit fontScale="62500" lnSpcReduction="20000"/>
          </a:bodyPr>
          <a:lstStyle/>
          <a:p>
            <a:r>
              <a:rPr lang="en-GB" sz="4000" b="1" dirty="0">
                <a:solidFill>
                  <a:schemeClr val="accent3">
                    <a:lumMod val="75000"/>
                  </a:schemeClr>
                </a:solidFill>
              </a:rPr>
              <a:t>A rather conservative evangelical church – little interest</a:t>
            </a:r>
          </a:p>
          <a:p>
            <a:r>
              <a:rPr lang="en-GB" sz="4000" b="1" dirty="0">
                <a:solidFill>
                  <a:schemeClr val="accent3">
                    <a:lumMod val="75000"/>
                  </a:schemeClr>
                </a:solidFill>
              </a:rPr>
              <a:t>Eco Congregation failure some 6 +years ago!!</a:t>
            </a:r>
          </a:p>
          <a:p>
            <a:r>
              <a:rPr lang="en-GB" sz="4000" b="1" dirty="0">
                <a:solidFill>
                  <a:schemeClr val="accent3">
                    <a:lumMod val="75000"/>
                  </a:schemeClr>
                </a:solidFill>
              </a:rPr>
              <a:t>I did the survey from what I know</a:t>
            </a:r>
          </a:p>
          <a:p>
            <a:r>
              <a:rPr lang="en-GB" sz="4000" b="1" dirty="0">
                <a:solidFill>
                  <a:schemeClr val="accent3">
                    <a:lumMod val="75000"/>
                  </a:schemeClr>
                </a:solidFill>
              </a:rPr>
              <a:t>Small group established</a:t>
            </a:r>
          </a:p>
          <a:p>
            <a:r>
              <a:rPr lang="en-GB" sz="4000" b="1" dirty="0">
                <a:solidFill>
                  <a:schemeClr val="accent3">
                    <a:lumMod val="75000"/>
                  </a:schemeClr>
                </a:solidFill>
              </a:rPr>
              <a:t>Approached PCC</a:t>
            </a:r>
          </a:p>
          <a:p>
            <a:r>
              <a:rPr lang="en-GB" sz="4000" b="1" dirty="0">
                <a:solidFill>
                  <a:schemeClr val="accent3">
                    <a:lumMod val="75000"/>
                  </a:schemeClr>
                </a:solidFill>
              </a:rPr>
              <a:t>PCC supported proposal to engage with Eco Church</a:t>
            </a:r>
          </a:p>
          <a:p>
            <a:pPr lvl="1"/>
            <a:r>
              <a:rPr lang="en-GB" sz="3600" b="1" dirty="0">
                <a:solidFill>
                  <a:schemeClr val="accent3">
                    <a:lumMod val="75000"/>
                  </a:schemeClr>
                </a:solidFill>
              </a:rPr>
              <a:t>Churchwardens spoke and voted against it!!</a:t>
            </a:r>
          </a:p>
          <a:p>
            <a:r>
              <a:rPr lang="en-GB" sz="4000" b="1" dirty="0">
                <a:solidFill>
                  <a:schemeClr val="accent3">
                    <a:lumMod val="75000"/>
                  </a:schemeClr>
                </a:solidFill>
              </a:rPr>
              <a:t>Four of us surveyed ‘now’ situation</a:t>
            </a:r>
          </a:p>
          <a:p>
            <a:r>
              <a:rPr lang="en-GB" sz="4000" b="1" dirty="0">
                <a:solidFill>
                  <a:schemeClr val="accent3">
                    <a:lumMod val="75000"/>
                  </a:schemeClr>
                </a:solidFill>
              </a:rPr>
              <a:t>Worried about how to do now &amp; future with those directly involved</a:t>
            </a:r>
          </a:p>
          <a:p>
            <a:pPr lvl="1"/>
            <a:r>
              <a:rPr lang="en-GB" sz="3600" b="1" dirty="0">
                <a:solidFill>
                  <a:schemeClr val="accent3">
                    <a:lumMod val="75000"/>
                  </a:schemeClr>
                </a:solidFill>
              </a:rPr>
              <a:t>In practice discussed ‘now’ and naturally got the ‘future’</a:t>
            </a:r>
          </a:p>
          <a:p>
            <a:r>
              <a:rPr lang="en-GB" sz="4000" b="1" dirty="0">
                <a:solidFill>
                  <a:schemeClr val="accent3">
                    <a:lumMod val="75000"/>
                  </a:schemeClr>
                </a:solidFill>
              </a:rPr>
              <a:t>Established a full ‘now’ situation and ‘future’ possibilities</a:t>
            </a:r>
          </a:p>
          <a:p>
            <a:r>
              <a:rPr lang="en-GB" sz="4000" b="1" dirty="0">
                <a:solidFill>
                  <a:schemeClr val="accent3">
                    <a:lumMod val="75000"/>
                  </a:schemeClr>
                </a:solidFill>
              </a:rPr>
              <a:t>Came back to PCC report and plan of action (to do the we should.)</a:t>
            </a:r>
          </a:p>
        </p:txBody>
      </p:sp>
    </p:spTree>
    <p:extLst>
      <p:ext uri="{BB962C8B-B14F-4D97-AF65-F5344CB8AC3E}">
        <p14:creationId xmlns:p14="http://schemas.microsoft.com/office/powerpoint/2010/main" val="32509980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sz="5400" b="1" dirty="0">
                <a:solidFill>
                  <a:srgbClr val="00B0F0"/>
                </a:solidFill>
              </a:rPr>
              <a:t>My experience -Eco Church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1338"/>
            <a:ext cx="8229600" cy="4938829"/>
          </a:xfrm>
        </p:spPr>
        <p:txBody>
          <a:bodyPr>
            <a:normAutofit fontScale="77500" lnSpcReduction="20000"/>
          </a:bodyPr>
          <a:lstStyle/>
          <a:p>
            <a:r>
              <a:rPr lang="en-GB" sz="4000" b="1" dirty="0">
                <a:solidFill>
                  <a:schemeClr val="accent3">
                    <a:lumMod val="75000"/>
                  </a:schemeClr>
                </a:solidFill>
              </a:rPr>
              <a:t>PCC supported these actions</a:t>
            </a:r>
          </a:p>
          <a:p>
            <a:r>
              <a:rPr lang="en-GB" sz="4000" b="1" dirty="0">
                <a:solidFill>
                  <a:schemeClr val="accent3">
                    <a:lumMod val="75000"/>
                  </a:schemeClr>
                </a:solidFill>
              </a:rPr>
              <a:t>Small group worked individually on each requirement to reach ‘future’</a:t>
            </a:r>
          </a:p>
          <a:p>
            <a:r>
              <a:rPr lang="en-GB" sz="4000" b="1" dirty="0">
                <a:solidFill>
                  <a:schemeClr val="accent3">
                    <a:lumMod val="75000"/>
                  </a:schemeClr>
                </a:solidFill>
              </a:rPr>
              <a:t>Key agreement was a series of sermons on Creation in Creationtide</a:t>
            </a:r>
          </a:p>
          <a:p>
            <a:r>
              <a:rPr lang="en-GB" sz="4000" b="1" dirty="0">
                <a:solidFill>
                  <a:schemeClr val="accent3">
                    <a:lumMod val="75000"/>
                  </a:schemeClr>
                </a:solidFill>
              </a:rPr>
              <a:t>Produced green card for personal actions </a:t>
            </a:r>
          </a:p>
          <a:p>
            <a:r>
              <a:rPr lang="en-GB" sz="4000" b="1" dirty="0">
                <a:solidFill>
                  <a:schemeClr val="accent3">
                    <a:lumMod val="75000"/>
                  </a:schemeClr>
                </a:solidFill>
              </a:rPr>
              <a:t>Group met periodically to share &amp; encourage</a:t>
            </a:r>
          </a:p>
          <a:p>
            <a:r>
              <a:rPr lang="en-GB" sz="4000" b="1" dirty="0">
                <a:solidFill>
                  <a:schemeClr val="accent3">
                    <a:lumMod val="75000"/>
                  </a:schemeClr>
                </a:solidFill>
              </a:rPr>
              <a:t>Achieved award</a:t>
            </a:r>
          </a:p>
          <a:p>
            <a:r>
              <a:rPr lang="en-GB" sz="4000" b="1" dirty="0">
                <a:solidFill>
                  <a:schemeClr val="accent3">
                    <a:lumMod val="75000"/>
                  </a:schemeClr>
                </a:solidFill>
              </a:rPr>
              <a:t>Need to celebrate success – working on it</a:t>
            </a:r>
          </a:p>
          <a:p>
            <a:r>
              <a:rPr lang="en-GB" sz="4000" b="1" dirty="0">
                <a:solidFill>
                  <a:schemeClr val="accent3">
                    <a:lumMod val="75000"/>
                  </a:schemeClr>
                </a:solidFill>
              </a:rPr>
              <a:t>Moving on towards silver</a:t>
            </a:r>
          </a:p>
        </p:txBody>
      </p:sp>
    </p:spTree>
    <p:extLst>
      <p:ext uri="{BB962C8B-B14F-4D97-AF65-F5344CB8AC3E}">
        <p14:creationId xmlns:p14="http://schemas.microsoft.com/office/powerpoint/2010/main" val="32509980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5400" b="1" dirty="0">
                <a:solidFill>
                  <a:srgbClr val="00B0F0"/>
                </a:solidFill>
              </a:rPr>
              <a:t>Not required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40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9980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5400" b="1" dirty="0">
                <a:solidFill>
                  <a:srgbClr val="00B0F0"/>
                </a:solidFill>
              </a:rPr>
              <a:t>Learning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sz="4000" b="1" dirty="0">
                <a:solidFill>
                  <a:schemeClr val="accent3">
                    <a:lumMod val="75000"/>
                  </a:schemeClr>
                </a:solidFill>
              </a:rPr>
              <a:t>Involve those who are responsible in each area</a:t>
            </a:r>
          </a:p>
          <a:p>
            <a:pPr lvl="1"/>
            <a:r>
              <a:rPr lang="en-GB" sz="3600" b="1" dirty="0">
                <a:solidFill>
                  <a:schemeClr val="accent3">
                    <a:lumMod val="75000"/>
                  </a:schemeClr>
                </a:solidFill>
              </a:rPr>
              <a:t>Now &amp; Future concurrently</a:t>
            </a:r>
          </a:p>
          <a:p>
            <a:r>
              <a:rPr lang="en-GB" sz="4000" b="1" dirty="0">
                <a:solidFill>
                  <a:schemeClr val="accent3">
                    <a:lumMod val="75000"/>
                  </a:schemeClr>
                </a:solidFill>
              </a:rPr>
              <a:t>Not a committee, an action group as necessary</a:t>
            </a:r>
          </a:p>
          <a:p>
            <a:r>
              <a:rPr lang="en-GB" sz="4000" b="1" dirty="0">
                <a:solidFill>
                  <a:schemeClr val="accent3">
                    <a:lumMod val="75000"/>
                  </a:schemeClr>
                </a:solidFill>
              </a:rPr>
              <a:t>Not all the PCC may be keen to engage</a:t>
            </a:r>
          </a:p>
          <a:p>
            <a:pPr lvl="1"/>
            <a:r>
              <a:rPr lang="en-GB" sz="3600" b="1" dirty="0">
                <a:solidFill>
                  <a:schemeClr val="accent3">
                    <a:lumMod val="75000"/>
                  </a:schemeClr>
                </a:solidFill>
              </a:rPr>
              <a:t>Adapt your approach</a:t>
            </a:r>
          </a:p>
          <a:p>
            <a:r>
              <a:rPr lang="en-GB" sz="4000" b="1" dirty="0">
                <a:solidFill>
                  <a:schemeClr val="accent3">
                    <a:lumMod val="75000"/>
                  </a:schemeClr>
                </a:solidFill>
              </a:rPr>
              <a:t>Teaching is key – sermon(s), small groups</a:t>
            </a:r>
          </a:p>
          <a:p>
            <a:r>
              <a:rPr lang="en-GB" sz="4000" b="1" dirty="0">
                <a:solidFill>
                  <a:schemeClr val="accent3">
                    <a:lumMod val="75000"/>
                  </a:schemeClr>
                </a:solidFill>
              </a:rPr>
              <a:t>Green card to help individuals with practical actions</a:t>
            </a:r>
          </a:p>
          <a:p>
            <a:r>
              <a:rPr lang="en-GB" sz="4000" b="1" dirty="0">
                <a:solidFill>
                  <a:schemeClr val="accent3">
                    <a:lumMod val="75000"/>
                  </a:schemeClr>
                </a:solidFill>
              </a:rPr>
              <a:t>Keep the leadership in the loop</a:t>
            </a:r>
          </a:p>
          <a:p>
            <a:r>
              <a:rPr lang="en-GB" sz="4000" b="1" dirty="0">
                <a:solidFill>
                  <a:schemeClr val="accent3">
                    <a:lumMod val="75000"/>
                  </a:schemeClr>
                </a:solidFill>
              </a:rPr>
              <a:t>Celebrate success</a:t>
            </a:r>
          </a:p>
          <a:p>
            <a:endParaRPr lang="en-GB" sz="40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998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5400" b="1" dirty="0">
                <a:solidFill>
                  <a:srgbClr val="00B0F0"/>
                </a:solidFill>
              </a:rPr>
              <a:t>Eco Church is designed 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b="1" dirty="0">
                <a:solidFill>
                  <a:schemeClr val="accent3">
                    <a:lumMod val="75000"/>
                  </a:schemeClr>
                </a:solidFill>
              </a:rPr>
              <a:t>For frustrated eco-enthusiasts</a:t>
            </a:r>
          </a:p>
          <a:p>
            <a:r>
              <a:rPr lang="en-GB" sz="4000" b="1" dirty="0">
                <a:solidFill>
                  <a:schemeClr val="accent3">
                    <a:lumMod val="75000"/>
                  </a:schemeClr>
                </a:solidFill>
              </a:rPr>
              <a:t>To provide a “tool for the journey”</a:t>
            </a:r>
          </a:p>
          <a:p>
            <a:pPr lvl="1"/>
            <a:r>
              <a:rPr lang="en-GB" sz="3600" b="1" dirty="0">
                <a:solidFill>
                  <a:schemeClr val="accent3">
                    <a:lumMod val="75000"/>
                  </a:schemeClr>
                </a:solidFill>
              </a:rPr>
              <a:t>Not an award to show off!</a:t>
            </a:r>
          </a:p>
          <a:p>
            <a:r>
              <a:rPr lang="en-GB" sz="4000" b="1" dirty="0">
                <a:solidFill>
                  <a:schemeClr val="accent3">
                    <a:lumMod val="75000"/>
                  </a:schemeClr>
                </a:solidFill>
              </a:rPr>
              <a:t>To provide useful resources to facilitate churches’ eco journeys</a:t>
            </a:r>
          </a:p>
        </p:txBody>
      </p:sp>
    </p:spTree>
    <p:extLst>
      <p:ext uri="{BB962C8B-B14F-4D97-AF65-F5344CB8AC3E}">
        <p14:creationId xmlns:p14="http://schemas.microsoft.com/office/powerpoint/2010/main" val="3250998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5400" b="1" dirty="0">
                <a:solidFill>
                  <a:srgbClr val="00B0F0"/>
                </a:solidFill>
              </a:rPr>
              <a:t>Overall Aim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89318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4000" b="1" dirty="0">
                <a:solidFill>
                  <a:schemeClr val="accent3">
                    <a:lumMod val="75000"/>
                  </a:schemeClr>
                </a:solidFill>
              </a:rPr>
              <a:t>Caring for God’s creation to be a part of ‘normal Christian life’</a:t>
            </a:r>
          </a:p>
          <a:p>
            <a:pPr lvl="1"/>
            <a:r>
              <a:rPr lang="en-GB" sz="3600" b="1" dirty="0">
                <a:solidFill>
                  <a:schemeClr val="accent3">
                    <a:lumMod val="75000"/>
                  </a:schemeClr>
                </a:solidFill>
              </a:rPr>
              <a:t>i.e. for everyone</a:t>
            </a:r>
          </a:p>
        </p:txBody>
      </p:sp>
    </p:spTree>
    <p:extLst>
      <p:ext uri="{BB962C8B-B14F-4D97-AF65-F5344CB8AC3E}">
        <p14:creationId xmlns:p14="http://schemas.microsoft.com/office/powerpoint/2010/main" val="3250998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ROCHA UK LOGO_4C.eps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97037" y="6316133"/>
            <a:ext cx="1155988" cy="40165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89031" y="615033"/>
            <a:ext cx="4572000" cy="26151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1549" y="3213515"/>
            <a:ext cx="2354747" cy="104240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22528" y="4846110"/>
            <a:ext cx="2677005" cy="79024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1549" y="4989443"/>
            <a:ext cx="3898275" cy="62372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97037" y="3230217"/>
            <a:ext cx="4196923" cy="87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772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2525" y="0"/>
            <a:ext cx="7665012" cy="2350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63669" y="1956032"/>
            <a:ext cx="6622723" cy="4683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772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5400" b="1" dirty="0">
                <a:solidFill>
                  <a:srgbClr val="00B0F0"/>
                </a:solidFill>
              </a:rPr>
              <a:t>Eco Survey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b="1" dirty="0">
                <a:solidFill>
                  <a:schemeClr val="accent3">
                    <a:lumMod val="75000"/>
                  </a:schemeClr>
                </a:solidFill>
              </a:rPr>
              <a:t>Worship and teaching</a:t>
            </a:r>
          </a:p>
          <a:p>
            <a:r>
              <a:rPr lang="en-GB" sz="4000" b="1" dirty="0">
                <a:solidFill>
                  <a:schemeClr val="accent3">
                    <a:lumMod val="75000"/>
                  </a:schemeClr>
                </a:solidFill>
              </a:rPr>
              <a:t>Management of church buildings</a:t>
            </a:r>
          </a:p>
          <a:p>
            <a:r>
              <a:rPr lang="en-GB" sz="4000" b="1" dirty="0">
                <a:solidFill>
                  <a:schemeClr val="accent3">
                    <a:lumMod val="75000"/>
                  </a:schemeClr>
                </a:solidFill>
              </a:rPr>
              <a:t>Management of church land</a:t>
            </a:r>
          </a:p>
          <a:p>
            <a:r>
              <a:rPr lang="en-GB" sz="4000" b="1" dirty="0">
                <a:solidFill>
                  <a:schemeClr val="accent3">
                    <a:lumMod val="75000"/>
                  </a:schemeClr>
                </a:solidFill>
              </a:rPr>
              <a:t>Community and global engagement</a:t>
            </a:r>
          </a:p>
          <a:p>
            <a:r>
              <a:rPr lang="en-GB" sz="4000" b="1" dirty="0">
                <a:solidFill>
                  <a:schemeClr val="accent3">
                    <a:lumMod val="75000"/>
                  </a:schemeClr>
                </a:solidFill>
              </a:rPr>
              <a:t>Lifestyle</a:t>
            </a:r>
          </a:p>
        </p:txBody>
      </p:sp>
    </p:spTree>
    <p:extLst>
      <p:ext uri="{BB962C8B-B14F-4D97-AF65-F5344CB8AC3E}">
        <p14:creationId xmlns:p14="http://schemas.microsoft.com/office/powerpoint/2010/main" val="3250998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2192000" cy="76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62715" y="2388674"/>
            <a:ext cx="62200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rgbClr val="FF0000"/>
                </a:solidFill>
              </a:rPr>
              <a:t>Online use of survey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ROCHA UK LOGO_4C.eps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97037" y="6316133"/>
            <a:ext cx="1155988" cy="40165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81933" y="1855304"/>
            <a:ext cx="878619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200" b="1" dirty="0">
                <a:solidFill>
                  <a:schemeClr val="accent3">
                    <a:lumMod val="75000"/>
                  </a:schemeClr>
                </a:solidFill>
              </a:rPr>
              <a:t>Does that seem workable?</a:t>
            </a:r>
            <a:endParaRPr lang="en-GB" sz="52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772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2842</TotalTime>
  <Words>509</Words>
  <Application>Microsoft Office PowerPoint</Application>
  <PresentationFormat>On-screen Show (4:3)</PresentationFormat>
  <Paragraphs>78</Paragraphs>
  <Slides>18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PowerPoint Presentation</vt:lpstr>
      <vt:lpstr>Eco Church is designed :</vt:lpstr>
      <vt:lpstr>Overall Aim</vt:lpstr>
      <vt:lpstr>PowerPoint Presentation</vt:lpstr>
      <vt:lpstr>PowerPoint Presentation</vt:lpstr>
      <vt:lpstr>Eco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Current state of Eco Church</vt:lpstr>
      <vt:lpstr>PowerPoint Presentation</vt:lpstr>
      <vt:lpstr>Your Questions? </vt:lpstr>
      <vt:lpstr>My experience - Eco Church</vt:lpstr>
      <vt:lpstr>My experience -Eco Church (2)</vt:lpstr>
      <vt:lpstr>Not required </vt:lpstr>
      <vt:lpstr>Learning points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</dc:creator>
  <cp:lastModifiedBy>Martin Gainsborough</cp:lastModifiedBy>
  <cp:revision>222</cp:revision>
  <dcterms:created xsi:type="dcterms:W3CDTF">2014-04-04T12:14:23Z</dcterms:created>
  <dcterms:modified xsi:type="dcterms:W3CDTF">2018-04-14T12:28:56Z</dcterms:modified>
</cp:coreProperties>
</file>