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82" r:id="rId6"/>
    <p:sldId id="283" r:id="rId7"/>
    <p:sldId id="285" r:id="rId8"/>
    <p:sldId id="284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76" autoAdjust="0"/>
  </p:normalViewPr>
  <p:slideViewPr>
    <p:cSldViewPr>
      <p:cViewPr varScale="1">
        <p:scale>
          <a:sx n="105" d="100"/>
          <a:sy n="105" d="100"/>
        </p:scale>
        <p:origin x="62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8BBAB-6629-4A40-AD90-AD5507C48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2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C9EF59-034F-4275-92C8-32895C770822}" type="datetimeFigureOut">
              <a:rPr lang="en-GB" smtClean="0"/>
              <a:t>29/02/2024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8BBAB-6629-4A40-AD90-AD5507C48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9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C9EF59-034F-4275-92C8-32895C770822}" type="datetimeFigureOut">
              <a:rPr lang="en-GB" smtClean="0"/>
              <a:t>29/02/2024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8BBAB-6629-4A40-AD90-AD5507C48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06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36657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8BBAB-6629-4A40-AD90-AD5507C48586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323528" y="6122690"/>
            <a:ext cx="1928813" cy="474662"/>
            <a:chOff x="1331640" y="5589588"/>
            <a:chExt cx="1928813" cy="474662"/>
          </a:xfrm>
        </p:grpSpPr>
        <p:pic>
          <p:nvPicPr>
            <p:cNvPr id="8" name="Picture 10" descr="logosmall_white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640" y="5589588"/>
              <a:ext cx="357188" cy="474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11"/>
            <p:cNvSpPr txBox="1">
              <a:spLocks noChangeArrowheads="1"/>
            </p:cNvSpPr>
            <p:nvPr/>
          </p:nvSpPr>
          <p:spPr bwMode="auto">
            <a:xfrm>
              <a:off x="1760265" y="5659438"/>
              <a:ext cx="15001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GB" sz="1400" dirty="0">
                  <a:latin typeface="Gill Sans MT" charset="0"/>
                </a:rPr>
                <a:t>Diocese of Bristol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8137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87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676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Gill Sans MT" panose="020B0502020104020203" pitchFamily="34" charset="0"/>
              </a:rPr>
              <a:t>Diocese of Bristol</a:t>
            </a:r>
            <a:br>
              <a:rPr lang="en-GB" b="1" dirty="0">
                <a:latin typeface="Gill Sans MT" panose="020B0502020104020203" pitchFamily="34" charset="0"/>
              </a:rPr>
            </a:br>
            <a:r>
              <a:rPr lang="en-GB" b="1" dirty="0">
                <a:latin typeface="Gill Sans MT" panose="020B0502020104020203" pitchFamily="34" charset="0"/>
              </a:rPr>
              <a:t>Finance Update</a:t>
            </a:r>
            <a:br>
              <a:rPr lang="en-GB" b="1" dirty="0">
                <a:latin typeface="Gill Sans MT" panose="020B0502020104020203" pitchFamily="34" charset="0"/>
              </a:rPr>
            </a:br>
            <a:r>
              <a:rPr lang="en-GB" b="1" dirty="0">
                <a:latin typeface="Gill Sans MT" panose="020B0502020104020203" pitchFamily="34" charset="0"/>
              </a:rPr>
              <a:t>16</a:t>
            </a:r>
            <a:r>
              <a:rPr lang="en-GB" b="1" baseline="30000" dirty="0">
                <a:latin typeface="Gill Sans MT" panose="020B0502020104020203" pitchFamily="34" charset="0"/>
              </a:rPr>
              <a:t>th</a:t>
            </a:r>
            <a:r>
              <a:rPr lang="en-GB" b="1" dirty="0">
                <a:latin typeface="Gill Sans MT" panose="020B0502020104020203" pitchFamily="34" charset="0"/>
              </a:rPr>
              <a:t> March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1752600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Richard Bacon (Chairman of the DBF)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Stephen Sheridan (Director of Finance)</a:t>
            </a:r>
          </a:p>
        </p:txBody>
      </p:sp>
    </p:spTree>
    <p:extLst>
      <p:ext uri="{BB962C8B-B14F-4D97-AF65-F5344CB8AC3E}">
        <p14:creationId xmlns:p14="http://schemas.microsoft.com/office/powerpoint/2010/main" val="676880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GB" sz="2800" b="1" dirty="0">
                <a:latin typeface="Gill Sans MT" panose="020B0502020104020203" pitchFamily="34" charset="0"/>
              </a:rPr>
              <a:t>DBF Draft 2023 Full Year Out-Turn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689C679-B30C-37AC-6623-8A81C5F9CE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3648" y="791902"/>
            <a:ext cx="6336704" cy="35266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112E57B-F048-ADAA-6A97-E188AF784362}"/>
              </a:ext>
            </a:extLst>
          </p:cNvPr>
          <p:cNvSpPr txBox="1"/>
          <p:nvPr/>
        </p:nvSpPr>
        <p:spPr>
          <a:xfrm>
            <a:off x="489966" y="4437112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Please note that the above draft is subject to material change.</a:t>
            </a:r>
          </a:p>
          <a:p>
            <a:r>
              <a:rPr lang="en-GB" dirty="0"/>
              <a:t>As planned, the deficit Parish Share and Other Funds is to be funded from realisation of investments under Total Return Accounting (TRA).</a:t>
            </a:r>
          </a:p>
          <a:p>
            <a:r>
              <a:rPr lang="en-GB" dirty="0"/>
              <a:t>The variance in spend was driven by added costs of re-structuring the Finance Dept and systems during a period of intense change, offset by underspend in projects.</a:t>
            </a:r>
          </a:p>
        </p:txBody>
      </p:sp>
    </p:spTree>
    <p:extLst>
      <p:ext uri="{BB962C8B-B14F-4D97-AF65-F5344CB8AC3E}">
        <p14:creationId xmlns:p14="http://schemas.microsoft.com/office/powerpoint/2010/main" val="1036642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GB" sz="2800" b="1" dirty="0"/>
              <a:t>Budget 2024 Increases Funding/Spend to Deliver TC.T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A90455-FA17-6114-FC56-6585C005967B}"/>
              </a:ext>
            </a:extLst>
          </p:cNvPr>
          <p:cNvSpPr txBox="1"/>
          <p:nvPr/>
        </p:nvSpPr>
        <p:spPr>
          <a:xfrm>
            <a:off x="611560" y="4297834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Please note that the above draft is subject to material change.</a:t>
            </a:r>
          </a:p>
          <a:p>
            <a:endParaRPr lang="en-GB" dirty="0"/>
          </a:p>
          <a:p>
            <a:r>
              <a:rPr lang="en-GB" dirty="0"/>
              <a:t>Budget 2024 ramps up the TC.T funding and expenditure to deliver TC.T objectives and set up the Diocese for longer term locally sustainable finances, while improving out-reach, fund raising and ministry.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AFCAABDD-8ACD-1591-5154-FF3B80CBEE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1196752"/>
            <a:ext cx="5976664" cy="281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79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GB" sz="2800" dirty="0"/>
              <a:t>Finance Projects Underway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000" b="1" dirty="0"/>
              <a:t>Finance Department Structure</a:t>
            </a:r>
          </a:p>
          <a:p>
            <a:r>
              <a:rPr lang="en-GB" sz="2000" dirty="0"/>
              <a:t>Stabilise roles and numbers</a:t>
            </a:r>
          </a:p>
          <a:p>
            <a:r>
              <a:rPr lang="en-GB" sz="2000" dirty="0"/>
              <a:t>Shift to accrual accounting</a:t>
            </a:r>
          </a:p>
          <a:p>
            <a:r>
              <a:rPr lang="en-GB" sz="2000" dirty="0"/>
              <a:t>Improve timing and quality of financial statements and reporting</a:t>
            </a:r>
          </a:p>
          <a:p>
            <a:r>
              <a:rPr lang="en-GB" sz="2000" dirty="0"/>
              <a:t>Improve assistance to Parishes and DBF departments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/>
              <a:t>Improve Finance Systems</a:t>
            </a:r>
          </a:p>
          <a:p>
            <a:r>
              <a:rPr lang="en-GB" sz="2000" dirty="0"/>
              <a:t>Simplify archaic over-complex chart of accounts</a:t>
            </a:r>
          </a:p>
          <a:p>
            <a:r>
              <a:rPr lang="en-GB" sz="2000" dirty="0"/>
              <a:t>Much improved procurement systems to deliver the volume and complexity of TC.T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01423E-2ACD-185E-1BBC-43193C983C6D}"/>
              </a:ext>
            </a:extLst>
          </p:cNvPr>
          <p:cNvSpPr txBox="1">
            <a:spLocks/>
          </p:cNvSpPr>
          <p:nvPr/>
        </p:nvSpPr>
        <p:spPr>
          <a:xfrm>
            <a:off x="4495800" y="1600200"/>
            <a:ext cx="4252664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56"/>
              </a:spcBef>
              <a:buFont typeface="Arial" panose="020B0604020202020204" pitchFamily="34" charset="0"/>
              <a:buNone/>
            </a:pPr>
            <a:r>
              <a:rPr lang="en-GB" sz="2000" b="1" dirty="0"/>
              <a:t>Change IT Service Provider</a:t>
            </a:r>
          </a:p>
          <a:p>
            <a:pPr>
              <a:spcBef>
                <a:spcPts val="456"/>
              </a:spcBef>
            </a:pPr>
            <a:r>
              <a:rPr lang="en-GB" sz="2000" dirty="0"/>
              <a:t>IT Service being withdrawn</a:t>
            </a:r>
          </a:p>
          <a:p>
            <a:pPr>
              <a:spcBef>
                <a:spcPts val="456"/>
              </a:spcBef>
            </a:pPr>
            <a:r>
              <a:rPr lang="en-GB" sz="2000" dirty="0"/>
              <a:t>Quantified future IT demands</a:t>
            </a:r>
          </a:p>
          <a:p>
            <a:pPr>
              <a:spcBef>
                <a:spcPts val="456"/>
              </a:spcBef>
            </a:pPr>
            <a:r>
              <a:rPr lang="en-GB" sz="2000" dirty="0"/>
              <a:t>Inviting tenders for a local service provider </a:t>
            </a:r>
          </a:p>
          <a:p>
            <a:pPr>
              <a:spcBef>
                <a:spcPts val="456"/>
              </a:spcBef>
            </a:pPr>
            <a:r>
              <a:rPr lang="en-GB" sz="2000" dirty="0"/>
              <a:t>Designed to improve services for Parishes and implement TC.T</a:t>
            </a:r>
          </a:p>
          <a:p>
            <a:pPr marL="0" indent="0">
              <a:lnSpc>
                <a:spcPct val="90000"/>
              </a:lnSpc>
              <a:spcBef>
                <a:spcPts val="456"/>
              </a:spcBef>
              <a:buFont typeface="Arial" panose="020B0604020202020204" pitchFamily="34" charset="0"/>
              <a:buNone/>
            </a:pPr>
            <a:endParaRPr lang="en-GB" sz="2000" dirty="0"/>
          </a:p>
          <a:p>
            <a:pPr marL="342000" indent="-342000">
              <a:lnSpc>
                <a:spcPct val="90000"/>
              </a:lnSpc>
              <a:spcBef>
                <a:spcPts val="456"/>
              </a:spcBef>
              <a:buFont typeface="Arial" panose="020B0604020202020204" pitchFamily="34" charset="0"/>
              <a:buNone/>
            </a:pPr>
            <a:r>
              <a:rPr lang="en-GB" sz="2000" b="1" dirty="0"/>
              <a:t>Unlocking Available Trust Funding</a:t>
            </a:r>
          </a:p>
          <a:p>
            <a:pPr marL="342000" indent="-342000">
              <a:lnSpc>
                <a:spcPct val="90000"/>
              </a:lnSpc>
              <a:spcBef>
                <a:spcPts val="456"/>
              </a:spcBef>
            </a:pPr>
            <a:r>
              <a:rPr lang="en-GB" sz="2000" dirty="0"/>
              <a:t>Reviewing Trusts to unlock funding to deliver TC.T and improve sustainability</a:t>
            </a:r>
          </a:p>
          <a:p>
            <a:pPr marL="342000" indent="-342000">
              <a:lnSpc>
                <a:spcPct val="90000"/>
              </a:lnSpc>
              <a:spcBef>
                <a:spcPts val="456"/>
              </a:spcBef>
            </a:pPr>
            <a:r>
              <a:rPr lang="en-GB" sz="2000" dirty="0"/>
              <a:t>Using Total Return Accounting to access investments that have overperformed so capital protected</a:t>
            </a:r>
          </a:p>
        </p:txBody>
      </p:sp>
    </p:spTree>
    <p:extLst>
      <p:ext uri="{BB962C8B-B14F-4D97-AF65-F5344CB8AC3E}">
        <p14:creationId xmlns:p14="http://schemas.microsoft.com/office/powerpoint/2010/main" val="1293221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080735_940381535981262_6931639730066247171_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592" y="-2679"/>
            <a:ext cx="10449095" cy="7163346"/>
          </a:xfrm>
          <a:prstGeom prst="rect">
            <a:avLst/>
          </a:prstGeom>
        </p:spPr>
      </p:pic>
      <p:sp>
        <p:nvSpPr>
          <p:cNvPr id="4" name="Subtitle 9"/>
          <p:cNvSpPr txBox="1">
            <a:spLocks/>
          </p:cNvSpPr>
          <p:nvPr/>
        </p:nvSpPr>
        <p:spPr bwMode="auto">
          <a:xfrm flipH="1">
            <a:off x="827584" y="1952835"/>
            <a:ext cx="504056" cy="612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lang="en-US" sz="4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440332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PPT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ocesan Synod - Finance Presentation 16-3-24" id="{F7CF3E4C-3262-4BDB-BB4C-86CFEF68B10B}" vid="{2C2CFCBD-34F0-4ACA-84A1-CBA90B02DD5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53895e-4b06-46c9-ae8e-e0ba2b3b4e6e">
      <Terms xmlns="http://schemas.microsoft.com/office/infopath/2007/PartnerControls"/>
    </lcf76f155ced4ddcb4097134ff3c332f>
    <TaxCatchAll xmlns="79edefcc-c534-4425-9bec-a624efb6a18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E39CDDC5878B4EBA03E9120292B377" ma:contentTypeVersion="22" ma:contentTypeDescription="Create a new document." ma:contentTypeScope="" ma:versionID="0908a3c973126532a3bf0588a4b8c1a1">
  <xsd:schema xmlns:xsd="http://www.w3.org/2001/XMLSchema" xmlns:xs="http://www.w3.org/2001/XMLSchema" xmlns:p="http://schemas.microsoft.com/office/2006/metadata/properties" xmlns:ns2="b753895e-4b06-46c9-ae8e-e0ba2b3b4e6e" xmlns:ns3="79edefcc-c534-4425-9bec-a624efb6a189" targetNamespace="http://schemas.microsoft.com/office/2006/metadata/properties" ma:root="true" ma:fieldsID="8c68ad4bb9b5c68e685bceb94122e50b" ns2:_="" ns3:_="">
    <xsd:import namespace="b753895e-4b06-46c9-ae8e-e0ba2b3b4e6e"/>
    <xsd:import namespace="79edefcc-c534-4425-9bec-a624efb6a1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53895e-4b06-46c9-ae8e-e0ba2b3b4e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9d869fc-fc21-4d8c-aca5-5d3a6af01b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defcc-c534-4425-9bec-a624efb6a189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34e0d30-b0e9-4dd3-a0a3-0144518016a0}" ma:internalName="TaxCatchAll" ma:showField="CatchAllData" ma:web="79edefcc-c534-4425-9bec-a624efb6a1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2A94E1-3EEF-47B3-BA2F-71F9F30245D2}">
  <ds:schemaRefs>
    <ds:schemaRef ds:uri="http://schemas.microsoft.com/office/2006/metadata/properties"/>
    <ds:schemaRef ds:uri="http://schemas.microsoft.com/office/infopath/2007/PartnerControls"/>
    <ds:schemaRef ds:uri="b753895e-4b06-46c9-ae8e-e0ba2b3b4e6e"/>
    <ds:schemaRef ds:uri="79edefcc-c534-4425-9bec-a624efb6a189"/>
  </ds:schemaRefs>
</ds:datastoreItem>
</file>

<file path=customXml/itemProps2.xml><?xml version="1.0" encoding="utf-8"?>
<ds:datastoreItem xmlns:ds="http://schemas.openxmlformats.org/officeDocument/2006/customXml" ds:itemID="{FD63700F-5C9D-4299-B759-EF5303C22C1B}"/>
</file>

<file path=customXml/itemProps3.xml><?xml version="1.0" encoding="utf-8"?>
<ds:datastoreItem xmlns:ds="http://schemas.openxmlformats.org/officeDocument/2006/customXml" ds:itemID="{8181599E-3119-45EB-A6E0-008729FA01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Diocesan Synod - Finance Presentation 16-3-24</Template>
  <TotalTime>15</TotalTime>
  <Words>271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Gill Sans MT</vt:lpstr>
      <vt:lpstr>PPT Presentation</vt:lpstr>
      <vt:lpstr>Diocese of Bristol Finance Update 16th March 2024</vt:lpstr>
      <vt:lpstr>DBF Draft 2023 Full Year Out-Turn</vt:lpstr>
      <vt:lpstr>Budget 2024 Increases Funding/Spend to Deliver TC.T</vt:lpstr>
      <vt:lpstr>Finance Projects Underway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Diocese of Bristol Finance Update 16th March 2024</dc:title>
  <dc:creator>Stephen Sheridan</dc:creator>
  <cp:lastModifiedBy>Stephen Sheridan</cp:lastModifiedBy>
  <cp:revision>1</cp:revision>
  <cp:lastPrinted>2015-10-16T10:13:03Z</cp:lastPrinted>
  <dcterms:created xsi:type="dcterms:W3CDTF">2024-02-29T01:08:46Z</dcterms:created>
  <dcterms:modified xsi:type="dcterms:W3CDTF">2024-02-29T01:23:48Z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0x01010098E39CDDC5878B4EBA03E9120292B377</vt:lpwstr>
  </property>
  <property fmtid="{D5CDD505-2E9C-101B-9397-08002B2CF9AE}" pid="3" name="Order">
    <vt:r8>11000</vt:r8>
  </property>
</Properties>
</file>