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651" r:id="rId5"/>
    <p:sldId id="256" r:id="rId6"/>
    <p:sldId id="1225" r:id="rId7"/>
    <p:sldId id="652" r:id="rId8"/>
    <p:sldId id="653" r:id="rId9"/>
    <p:sldId id="758" r:id="rId1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33" userDrawn="1">
          <p15:clr>
            <a:srgbClr val="A4A3A4"/>
          </p15:clr>
        </p15:guide>
        <p15:guide id="2" pos="2050" userDrawn="1">
          <p15:clr>
            <a:srgbClr val="A4A3A4"/>
          </p15:clr>
        </p15:guide>
        <p15:guide id="3" orient="horz" pos="3127" userDrawn="1">
          <p15:clr>
            <a:srgbClr val="A4A3A4"/>
          </p15:clr>
        </p15:guide>
        <p15:guide id="4"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AD8"/>
    <a:srgbClr val="0E75CF"/>
    <a:srgbClr val="118ED1"/>
    <a:srgbClr val="FFCDC4"/>
    <a:srgbClr val="4BBFFF"/>
    <a:srgbClr val="DDF3FF"/>
    <a:srgbClr val="BDE7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771A7E-78FF-4B00-B26C-0699C81D5EC4}" v="1" dt="2024-05-29T16:04:28.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968"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33"/>
        <p:guide pos="2050"/>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Sheridan" userId="4cb56b75-673f-4a68-85bc-27bf0dee3db4" providerId="ADAL" clId="{E1771A7E-78FF-4B00-B26C-0699C81D5EC4}"/>
    <pc:docChg chg="undo custSel modSld">
      <pc:chgData name="Stephen Sheridan" userId="4cb56b75-673f-4a68-85bc-27bf0dee3db4" providerId="ADAL" clId="{E1771A7E-78FF-4B00-B26C-0699C81D5EC4}" dt="2024-05-29T16:06:58.504" v="156" actId="20577"/>
      <pc:docMkLst>
        <pc:docMk/>
      </pc:docMkLst>
      <pc:sldChg chg="addSp delSp modSp mod">
        <pc:chgData name="Stephen Sheridan" userId="4cb56b75-673f-4a68-85bc-27bf0dee3db4" providerId="ADAL" clId="{E1771A7E-78FF-4B00-B26C-0699C81D5EC4}" dt="2024-05-29T16:04:53.230" v="5" actId="20577"/>
        <pc:sldMkLst>
          <pc:docMk/>
          <pc:sldMk cId="301253678" sldId="256"/>
        </pc:sldMkLst>
        <pc:spChg chg="mod">
          <ac:chgData name="Stephen Sheridan" userId="4cb56b75-673f-4a68-85bc-27bf0dee3db4" providerId="ADAL" clId="{E1771A7E-78FF-4B00-B26C-0699C81D5EC4}" dt="2024-05-29T16:04:53.230" v="5" actId="20577"/>
          <ac:spMkLst>
            <pc:docMk/>
            <pc:sldMk cId="301253678" sldId="256"/>
            <ac:spMk id="7" creationId="{B97BE09E-FC05-798B-4023-D29052EA93C8}"/>
          </ac:spMkLst>
        </pc:spChg>
        <pc:picChg chg="add mod">
          <ac:chgData name="Stephen Sheridan" userId="4cb56b75-673f-4a68-85bc-27bf0dee3db4" providerId="ADAL" clId="{E1771A7E-78FF-4B00-B26C-0699C81D5EC4}" dt="2024-05-29T16:04:38.772" v="3" actId="14100"/>
          <ac:picMkLst>
            <pc:docMk/>
            <pc:sldMk cId="301253678" sldId="256"/>
            <ac:picMk id="3" creationId="{58075E11-44CF-CA11-CADE-D65A496024DD}"/>
          </ac:picMkLst>
        </pc:picChg>
        <pc:picChg chg="del">
          <ac:chgData name="Stephen Sheridan" userId="4cb56b75-673f-4a68-85bc-27bf0dee3db4" providerId="ADAL" clId="{E1771A7E-78FF-4B00-B26C-0699C81D5EC4}" dt="2024-05-29T16:04:04.747" v="0" actId="478"/>
          <ac:picMkLst>
            <pc:docMk/>
            <pc:sldMk cId="301253678" sldId="256"/>
            <ac:picMk id="6" creationId="{83A25975-8715-7FF9-D7F5-CD3AA4F228B4}"/>
          </ac:picMkLst>
        </pc:picChg>
      </pc:sldChg>
      <pc:sldChg chg="modSp mod">
        <pc:chgData name="Stephen Sheridan" userId="4cb56b75-673f-4a68-85bc-27bf0dee3db4" providerId="ADAL" clId="{E1771A7E-78FF-4B00-B26C-0699C81D5EC4}" dt="2024-05-29T16:06:58.504" v="156" actId="20577"/>
        <pc:sldMkLst>
          <pc:docMk/>
          <pc:sldMk cId="2358178073" sldId="1225"/>
        </pc:sldMkLst>
        <pc:spChg chg="mod">
          <ac:chgData name="Stephen Sheridan" userId="4cb56b75-673f-4a68-85bc-27bf0dee3db4" providerId="ADAL" clId="{E1771A7E-78FF-4B00-B26C-0699C81D5EC4}" dt="2024-05-29T16:06:53.976" v="154" actId="113"/>
          <ac:spMkLst>
            <pc:docMk/>
            <pc:sldMk cId="2358178073" sldId="1225"/>
            <ac:spMk id="3" creationId="{579BFCDE-C695-8AEA-D3D8-D7696AE6F2E8}"/>
          </ac:spMkLst>
        </pc:spChg>
        <pc:spChg chg="mod">
          <ac:chgData name="Stephen Sheridan" userId="4cb56b75-673f-4a68-85bc-27bf0dee3db4" providerId="ADAL" clId="{E1771A7E-78FF-4B00-B26C-0699C81D5EC4}" dt="2024-05-29T16:06:58.504" v="156" actId="20577"/>
          <ac:spMkLst>
            <pc:docMk/>
            <pc:sldMk cId="2358178073" sldId="1225"/>
            <ac:spMk id="4" creationId="{A3B0B590-B886-788A-7A6B-6F871425E95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8056"/>
          </a:xfrm>
          <a:prstGeom prst="rect">
            <a:avLst/>
          </a:prstGeom>
        </p:spPr>
        <p:txBody>
          <a:bodyPr vert="horz" lIns="91423" tIns="45711" rIns="91423" bIns="45711" rtlCol="0"/>
          <a:lstStyle>
            <a:lvl1pPr algn="l">
              <a:defRPr sz="1200"/>
            </a:lvl1pPr>
          </a:lstStyle>
          <a:p>
            <a:endParaRPr lang="en-GB"/>
          </a:p>
        </p:txBody>
      </p:sp>
      <p:sp>
        <p:nvSpPr>
          <p:cNvPr id="3" name="Date Placeholder 2"/>
          <p:cNvSpPr>
            <a:spLocks noGrp="1"/>
          </p:cNvSpPr>
          <p:nvPr>
            <p:ph type="dt" sz="quarter" idx="1"/>
          </p:nvPr>
        </p:nvSpPr>
        <p:spPr>
          <a:xfrm>
            <a:off x="3850445" y="1"/>
            <a:ext cx="2945659" cy="498056"/>
          </a:xfrm>
          <a:prstGeom prst="rect">
            <a:avLst/>
          </a:prstGeom>
        </p:spPr>
        <p:txBody>
          <a:bodyPr vert="horz" lIns="91423" tIns="45711" rIns="91423" bIns="45711" rtlCol="0"/>
          <a:lstStyle>
            <a:lvl1pPr algn="r">
              <a:defRPr sz="1200"/>
            </a:lvl1pPr>
          </a:lstStyle>
          <a:p>
            <a:fld id="{A796AD4D-F06D-4F1E-8ACF-F6AF6483264A}" type="datetimeFigureOut">
              <a:rPr lang="en-GB" smtClean="0"/>
              <a:t>29/05/2024</a:t>
            </a:fld>
            <a:endParaRPr lang="en-GB"/>
          </a:p>
        </p:txBody>
      </p:sp>
      <p:sp>
        <p:nvSpPr>
          <p:cNvPr id="4" name="Footer Placeholder 3"/>
          <p:cNvSpPr>
            <a:spLocks noGrp="1"/>
          </p:cNvSpPr>
          <p:nvPr>
            <p:ph type="ftr" sz="quarter" idx="2"/>
          </p:nvPr>
        </p:nvSpPr>
        <p:spPr>
          <a:xfrm>
            <a:off x="2" y="9428586"/>
            <a:ext cx="2945659" cy="498055"/>
          </a:xfrm>
          <a:prstGeom prst="rect">
            <a:avLst/>
          </a:prstGeom>
        </p:spPr>
        <p:txBody>
          <a:bodyPr vert="horz" lIns="91423" tIns="45711" rIns="91423" bIns="45711" rtlCol="0" anchor="b"/>
          <a:lstStyle>
            <a:lvl1pPr algn="l">
              <a:defRPr sz="1200"/>
            </a:lvl1pPr>
          </a:lstStyle>
          <a:p>
            <a:endParaRPr lang="en-GB"/>
          </a:p>
        </p:txBody>
      </p:sp>
      <p:sp>
        <p:nvSpPr>
          <p:cNvPr id="5" name="Slide Number Placeholder 4"/>
          <p:cNvSpPr>
            <a:spLocks noGrp="1"/>
          </p:cNvSpPr>
          <p:nvPr>
            <p:ph type="sldNum" sz="quarter" idx="3"/>
          </p:nvPr>
        </p:nvSpPr>
        <p:spPr>
          <a:xfrm>
            <a:off x="3850445" y="9428586"/>
            <a:ext cx="2945659" cy="498055"/>
          </a:xfrm>
          <a:prstGeom prst="rect">
            <a:avLst/>
          </a:prstGeom>
        </p:spPr>
        <p:txBody>
          <a:bodyPr vert="horz" lIns="91423" tIns="45711" rIns="91423" bIns="45711" rtlCol="0" anchor="b"/>
          <a:lstStyle>
            <a:lvl1pPr algn="r">
              <a:defRPr sz="1200"/>
            </a:lvl1pPr>
          </a:lstStyle>
          <a:p>
            <a:fld id="{36EC34ED-3012-437A-8B25-EA5174B021A4}" type="slidenum">
              <a:rPr lang="en-GB" smtClean="0"/>
              <a:t>‹#›</a:t>
            </a:fld>
            <a:endParaRPr lang="en-GB"/>
          </a:p>
        </p:txBody>
      </p:sp>
    </p:spTree>
    <p:extLst>
      <p:ext uri="{BB962C8B-B14F-4D97-AF65-F5344CB8AC3E}">
        <p14:creationId xmlns:p14="http://schemas.microsoft.com/office/powerpoint/2010/main" val="3053858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6332"/>
          </a:xfrm>
          <a:prstGeom prst="rect">
            <a:avLst/>
          </a:prstGeom>
        </p:spPr>
        <p:txBody>
          <a:bodyPr vert="horz" lIns="91423" tIns="45711" rIns="91423" bIns="45711" rtlCol="0"/>
          <a:lstStyle>
            <a:lvl1pPr algn="l">
              <a:defRPr sz="1200"/>
            </a:lvl1pPr>
          </a:lstStyle>
          <a:p>
            <a:endParaRPr lang="en-GB"/>
          </a:p>
        </p:txBody>
      </p:sp>
      <p:sp>
        <p:nvSpPr>
          <p:cNvPr id="3" name="Date Placeholder 2"/>
          <p:cNvSpPr>
            <a:spLocks noGrp="1"/>
          </p:cNvSpPr>
          <p:nvPr>
            <p:ph type="dt" idx="1"/>
          </p:nvPr>
        </p:nvSpPr>
        <p:spPr>
          <a:xfrm>
            <a:off x="3850445" y="1"/>
            <a:ext cx="2945659" cy="496332"/>
          </a:xfrm>
          <a:prstGeom prst="rect">
            <a:avLst/>
          </a:prstGeom>
        </p:spPr>
        <p:txBody>
          <a:bodyPr vert="horz" lIns="91423" tIns="45711" rIns="91423" bIns="45711" rtlCol="0"/>
          <a:lstStyle>
            <a:lvl1pPr algn="r">
              <a:defRPr sz="1200"/>
            </a:lvl1pPr>
          </a:lstStyle>
          <a:p>
            <a:fld id="{7DF9CBD6-2861-4EFC-9E6D-C2D51F326964}" type="datetimeFigureOut">
              <a:rPr lang="en-GB" smtClean="0"/>
              <a:t>29/05/2024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3" tIns="45711" rIns="91423" bIns="45711"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23" tIns="45711" rIns="91423" bIns="457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584"/>
            <a:ext cx="2945659" cy="496332"/>
          </a:xfrm>
          <a:prstGeom prst="rect">
            <a:avLst/>
          </a:prstGeom>
        </p:spPr>
        <p:txBody>
          <a:bodyPr vert="horz" lIns="91423" tIns="45711" rIns="91423" bIns="45711" rtlCol="0" anchor="b"/>
          <a:lstStyle>
            <a:lvl1pPr algn="l">
              <a:defRPr sz="1200"/>
            </a:lvl1pPr>
          </a:lstStyle>
          <a:p>
            <a:endParaRPr lang="en-GB"/>
          </a:p>
        </p:txBody>
      </p:sp>
      <p:sp>
        <p:nvSpPr>
          <p:cNvPr id="7" name="Slide Number Placeholder 6"/>
          <p:cNvSpPr>
            <a:spLocks noGrp="1"/>
          </p:cNvSpPr>
          <p:nvPr>
            <p:ph type="sldNum" sz="quarter" idx="5"/>
          </p:nvPr>
        </p:nvSpPr>
        <p:spPr>
          <a:xfrm>
            <a:off x="3850445" y="9428584"/>
            <a:ext cx="2945659" cy="496332"/>
          </a:xfrm>
          <a:prstGeom prst="rect">
            <a:avLst/>
          </a:prstGeom>
        </p:spPr>
        <p:txBody>
          <a:bodyPr vert="horz" lIns="91423" tIns="45711" rIns="91423" bIns="45711" rtlCol="0" anchor="b"/>
          <a:lstStyle>
            <a:lvl1pPr algn="r">
              <a:defRPr sz="1200"/>
            </a:lvl1pPr>
          </a:lstStyle>
          <a:p>
            <a:fld id="{88FD52D0-49BE-4AE3-9855-48AD9EA34813}" type="slidenum">
              <a:rPr lang="en-GB" smtClean="0"/>
              <a:t>‹#›</a:t>
            </a:fld>
            <a:endParaRPr lang="en-GB"/>
          </a:p>
        </p:txBody>
      </p:sp>
    </p:spTree>
    <p:extLst>
      <p:ext uri="{BB962C8B-B14F-4D97-AF65-F5344CB8AC3E}">
        <p14:creationId xmlns:p14="http://schemas.microsoft.com/office/powerpoint/2010/main" val="285487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C50DD-220D-4C52-BA3F-B480A7279934}"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79708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1543B6-33DA-45AB-BA86-442CB11D4995}"/>
              </a:ext>
            </a:extLst>
          </p:cNvPr>
          <p:cNvSpPr txBox="1"/>
          <p:nvPr userDrawn="1"/>
        </p:nvSpPr>
        <p:spPr>
          <a:xfrm>
            <a:off x="6372200" y="6381328"/>
            <a:ext cx="2771800" cy="338554"/>
          </a:xfrm>
          <a:prstGeom prst="rect">
            <a:avLst/>
          </a:prstGeom>
          <a:noFill/>
        </p:spPr>
        <p:txBody>
          <a:bodyPr wrap="square" rtlCol="0">
            <a:spAutoFit/>
          </a:bodyPr>
          <a:lstStyle/>
          <a:p>
            <a:r>
              <a:rPr lang="en-GB" sz="1600">
                <a:solidFill>
                  <a:schemeClr val="bg1"/>
                </a:solidFill>
              </a:rPr>
              <a:t>synod@bristoldiocese.org</a:t>
            </a:r>
          </a:p>
        </p:txBody>
      </p:sp>
    </p:spTree>
    <p:extLst>
      <p:ext uri="{BB962C8B-B14F-4D97-AF65-F5344CB8AC3E}">
        <p14:creationId xmlns:p14="http://schemas.microsoft.com/office/powerpoint/2010/main" val="231060649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2EF256-7F3B-41C9-9FAF-9CF308217BC3}"/>
              </a:ext>
            </a:extLst>
          </p:cNvPr>
          <p:cNvSpPr txBox="1"/>
          <p:nvPr userDrawn="1"/>
        </p:nvSpPr>
        <p:spPr>
          <a:xfrm>
            <a:off x="6372200" y="6381328"/>
            <a:ext cx="2771800" cy="338554"/>
          </a:xfrm>
          <a:prstGeom prst="rect">
            <a:avLst/>
          </a:prstGeom>
          <a:noFill/>
        </p:spPr>
        <p:txBody>
          <a:bodyPr wrap="square" rtlCol="0">
            <a:spAutoFit/>
          </a:bodyPr>
          <a:lstStyle/>
          <a:p>
            <a:r>
              <a:rPr lang="en-GB" sz="1600">
                <a:solidFill>
                  <a:schemeClr val="bg1"/>
                </a:solidFill>
              </a:rPr>
              <a:t>synod@bristoldiocese.org</a:t>
            </a:r>
          </a:p>
        </p:txBody>
      </p:sp>
    </p:spTree>
    <p:extLst>
      <p:ext uri="{BB962C8B-B14F-4D97-AF65-F5344CB8AC3E}">
        <p14:creationId xmlns:p14="http://schemas.microsoft.com/office/powerpoint/2010/main" val="349037214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8BBAB-6629-4A40-AD90-AD5507C48586}" type="slidenum">
              <a:rPr lang="en-GB" smtClean="0"/>
              <a:t>‹#›</a:t>
            </a:fld>
            <a:endParaRPr lang="en-GB"/>
          </a:p>
        </p:txBody>
      </p:sp>
    </p:spTree>
    <p:extLst>
      <p:ext uri="{BB962C8B-B14F-4D97-AF65-F5344CB8AC3E}">
        <p14:creationId xmlns:p14="http://schemas.microsoft.com/office/powerpoint/2010/main" val="1323032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Rectangle 1"/>
          <p:cNvSpPr/>
          <p:nvPr/>
        </p:nvSpPr>
        <p:spPr>
          <a:xfrm>
            <a:off x="-36512" y="-27384"/>
            <a:ext cx="9252520" cy="6957392"/>
          </a:xfrm>
          <a:prstGeom prst="rect">
            <a:avLst/>
          </a:prstGeom>
          <a:solidFill>
            <a:srgbClr val="008A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310176" y="6237312"/>
            <a:ext cx="1928813" cy="474662"/>
            <a:chOff x="1331640" y="5589588"/>
            <a:chExt cx="1928813" cy="474662"/>
          </a:xfrm>
        </p:grpSpPr>
        <p:pic>
          <p:nvPicPr>
            <p:cNvPr id="8" name="Picture 10" descr="logosmall_white.png"/>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331640" y="5589588"/>
              <a:ext cx="357188"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1"/>
            <p:cNvSpPr txBox="1">
              <a:spLocks noChangeArrowheads="1"/>
            </p:cNvSpPr>
            <p:nvPr/>
          </p:nvSpPr>
          <p:spPr bwMode="auto">
            <a:xfrm>
              <a:off x="1760265" y="5659438"/>
              <a:ext cx="1500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1400">
                  <a:solidFill>
                    <a:prstClr val="white"/>
                  </a:solidFill>
                  <a:latin typeface="Gill Sans MT" charset="0"/>
                </a:rPr>
                <a:t>Diocese of Bristol</a:t>
              </a:r>
            </a:p>
          </p:txBody>
        </p:sp>
      </p:grpSp>
      <p:sp>
        <p:nvSpPr>
          <p:cNvPr id="10" name="TextBox 9">
            <a:extLst>
              <a:ext uri="{FF2B5EF4-FFF2-40B4-BE49-F238E27FC236}">
                <a16:creationId xmlns:a16="http://schemas.microsoft.com/office/drawing/2014/main" id="{9C20A6A3-7650-4DCA-B89F-126E1F18C31F}"/>
              </a:ext>
            </a:extLst>
          </p:cNvPr>
          <p:cNvSpPr txBox="1"/>
          <p:nvPr userDrawn="1"/>
        </p:nvSpPr>
        <p:spPr>
          <a:xfrm>
            <a:off x="6372200" y="6381328"/>
            <a:ext cx="2771800" cy="338554"/>
          </a:xfrm>
          <a:prstGeom prst="rect">
            <a:avLst/>
          </a:prstGeom>
          <a:noFill/>
        </p:spPr>
        <p:txBody>
          <a:bodyPr wrap="square" rtlCol="0">
            <a:spAutoFit/>
          </a:bodyPr>
          <a:lstStyle/>
          <a:p>
            <a:r>
              <a:rPr lang="en-GB" sz="1600">
                <a:solidFill>
                  <a:schemeClr val="bg1"/>
                </a:solidFill>
              </a:rPr>
              <a:t>synod@bristoldiocese.org</a:t>
            </a:r>
          </a:p>
        </p:txBody>
      </p:sp>
    </p:spTree>
  </p:cSld>
  <p:clrMap bg1="lt1" tx1="dk1" bg2="lt2" tx2="dk2" accent1="accent1" accent2="accent2" accent3="accent3" accent4="accent4" accent5="accent5" accent6="accent6" hlink="hlink" folHlink="folHlink"/>
  <p:sldLayoutIdLst>
    <p:sldLayoutId id="2147483649" r:id="rId1"/>
    <p:sldLayoutId id="2147483964" r:id="rId2"/>
    <p:sldLayoutId id="2147484002" r:id="rId3"/>
  </p:sldLayoutIdLst>
  <p:transition spd="slow"/>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800" kern="1200" baseline="0">
          <a:solidFill>
            <a:schemeClr val="bg1"/>
          </a:solidFill>
          <a:latin typeface="Arial" panose="020B0604020202020204" pitchFamily="34" charset="0"/>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baseline="0">
          <a:solidFill>
            <a:schemeClr val="bg1"/>
          </a:solidFill>
          <a:latin typeface="Arial" panose="020B0604020202020204" pitchFamily="34" charset="0"/>
          <a:ea typeface="ＭＳ Ｐゴシック" charset="0"/>
          <a:cs typeface="+mn-cs"/>
        </a:defRPr>
      </a:lvl2pPr>
      <a:lvl3pPr marL="1143000" indent="-228600" algn="l" rtl="0" eaLnBrk="1" fontAlgn="base" hangingPunct="1">
        <a:spcBef>
          <a:spcPct val="20000"/>
        </a:spcBef>
        <a:spcAft>
          <a:spcPct val="0"/>
        </a:spcAft>
        <a:buFont typeface="Arial" charset="0"/>
        <a:buChar char="•"/>
        <a:defRPr sz="2800" kern="1200" baseline="0">
          <a:solidFill>
            <a:schemeClr val="bg1"/>
          </a:solidFill>
          <a:latin typeface="Arial" panose="020B0604020202020204" pitchFamily="34" charset="0"/>
          <a:ea typeface="ＭＳ Ｐゴシック" charset="0"/>
          <a:cs typeface="+mn-cs"/>
        </a:defRPr>
      </a:lvl3pPr>
      <a:lvl4pPr marL="1600200" indent="-228600" algn="l" rtl="0" eaLnBrk="1" fontAlgn="base" hangingPunct="1">
        <a:spcBef>
          <a:spcPct val="20000"/>
        </a:spcBef>
        <a:spcAft>
          <a:spcPct val="0"/>
        </a:spcAft>
        <a:buFont typeface="Arial" charset="0"/>
        <a:buChar char="–"/>
        <a:defRPr sz="2800" kern="1200" baseline="0">
          <a:solidFill>
            <a:schemeClr val="bg1"/>
          </a:solidFill>
          <a:latin typeface="Arial" panose="020B0604020202020204" pitchFamily="34" charset="0"/>
          <a:ea typeface="ＭＳ Ｐゴシック" charset="0"/>
          <a:cs typeface="+mn-cs"/>
        </a:defRPr>
      </a:lvl4pPr>
      <a:lvl5pPr marL="2057400" indent="-228600" algn="l" rtl="0" eaLnBrk="1" fontAlgn="base" hangingPunct="1">
        <a:spcBef>
          <a:spcPct val="20000"/>
        </a:spcBef>
        <a:spcAft>
          <a:spcPct val="0"/>
        </a:spcAft>
        <a:buFont typeface="Arial" charset="0"/>
        <a:buChar char="»"/>
        <a:defRPr sz="2800" kern="1200" baseline="0">
          <a:solidFill>
            <a:schemeClr val="bg1"/>
          </a:solidFill>
          <a:latin typeface="Arial" panose="020B0604020202020204" pitchFamily="34" charset="0"/>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9"/>
          <p:cNvSpPr txBox="1">
            <a:spLocks/>
          </p:cNvSpPr>
          <p:nvPr/>
        </p:nvSpPr>
        <p:spPr bwMode="auto">
          <a:xfrm>
            <a:off x="1099353" y="523012"/>
            <a:ext cx="6840760" cy="3626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US" sz="4000" dirty="0">
                <a:solidFill>
                  <a:srgbClr val="FFFFFF"/>
                </a:solidFill>
                <a:latin typeface="Gill Sans MT" panose="020B0502020104020203" pitchFamily="34" charset="0"/>
                <a:cs typeface="Gill Sans"/>
              </a:rPr>
              <a:t>The Draft Annual Report and Financial Statements for the year ended 31</a:t>
            </a:r>
            <a:r>
              <a:rPr lang="en-US" sz="4000" baseline="30000" dirty="0">
                <a:solidFill>
                  <a:srgbClr val="FFFFFF"/>
                </a:solidFill>
                <a:latin typeface="Gill Sans MT" panose="020B0502020104020203" pitchFamily="34" charset="0"/>
                <a:cs typeface="Gill Sans"/>
              </a:rPr>
              <a:t>st</a:t>
            </a:r>
            <a:r>
              <a:rPr lang="en-US" sz="4000" dirty="0">
                <a:solidFill>
                  <a:srgbClr val="FFFFFF"/>
                </a:solidFill>
                <a:latin typeface="Gill Sans MT" panose="020B0502020104020203" pitchFamily="34" charset="0"/>
                <a:cs typeface="Gill Sans"/>
              </a:rPr>
              <a:t> December 2023</a:t>
            </a:r>
          </a:p>
          <a:p>
            <a:pPr algn="just">
              <a:spcBef>
                <a:spcPct val="20000"/>
              </a:spcBef>
              <a:buFont typeface="Arial" charset="0"/>
              <a:buNone/>
            </a:pPr>
            <a:r>
              <a:rPr lang="en-US" sz="2800" dirty="0">
                <a:solidFill>
                  <a:srgbClr val="FFFFFF"/>
                </a:solidFill>
                <a:latin typeface="Gill Sans MT" panose="020B0502020104020203" pitchFamily="34" charset="0"/>
                <a:cs typeface="Gill Sans"/>
              </a:rPr>
              <a:t>Please note that these accounts are draft subject to audit clearance on 6</a:t>
            </a:r>
            <a:r>
              <a:rPr lang="en-US" sz="2800" baseline="30000" dirty="0">
                <a:solidFill>
                  <a:srgbClr val="FFFFFF"/>
                </a:solidFill>
                <a:latin typeface="Gill Sans MT" panose="020B0502020104020203" pitchFamily="34" charset="0"/>
                <a:cs typeface="Gill Sans"/>
              </a:rPr>
              <a:t>th</a:t>
            </a:r>
            <a:r>
              <a:rPr lang="en-US" sz="2800" dirty="0">
                <a:solidFill>
                  <a:srgbClr val="FFFFFF"/>
                </a:solidFill>
                <a:latin typeface="Gill Sans MT" panose="020B0502020104020203" pitchFamily="34" charset="0"/>
                <a:cs typeface="Gill Sans"/>
              </a:rPr>
              <a:t> June 2024 and with a potential valuation adjustment on Investment Property Glebe Land from a full RICS value underway.</a:t>
            </a:r>
          </a:p>
        </p:txBody>
      </p:sp>
      <p:sp>
        <p:nvSpPr>
          <p:cNvPr id="5" name="Subtitle 9">
            <a:extLst>
              <a:ext uri="{FF2B5EF4-FFF2-40B4-BE49-F238E27FC236}">
                <a16:creationId xmlns:a16="http://schemas.microsoft.com/office/drawing/2014/main" id="{42A3BB68-3924-2B5B-797E-3DB4269C3096}"/>
              </a:ext>
            </a:extLst>
          </p:cNvPr>
          <p:cNvSpPr txBox="1">
            <a:spLocks/>
          </p:cNvSpPr>
          <p:nvPr/>
        </p:nvSpPr>
        <p:spPr bwMode="auto">
          <a:xfrm>
            <a:off x="1202474" y="4938489"/>
            <a:ext cx="619268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nSpc>
                <a:spcPct val="110000"/>
              </a:lnSpc>
              <a:spcBef>
                <a:spcPct val="20000"/>
              </a:spcBef>
              <a:buFont typeface="Arial" charset="0"/>
              <a:buNone/>
            </a:pPr>
            <a:r>
              <a:rPr lang="en-US" sz="3000" dirty="0">
                <a:solidFill>
                  <a:srgbClr val="FFFFFF"/>
                </a:solidFill>
                <a:cs typeface="Arial" charset="0"/>
              </a:rPr>
              <a:t>Stephen Sheridan, </a:t>
            </a:r>
          </a:p>
          <a:p>
            <a:pPr>
              <a:lnSpc>
                <a:spcPct val="110000"/>
              </a:lnSpc>
              <a:spcBef>
                <a:spcPct val="20000"/>
              </a:spcBef>
              <a:buFont typeface="Arial" charset="0"/>
              <a:buNone/>
            </a:pPr>
            <a:r>
              <a:rPr lang="en-US" sz="3000" dirty="0">
                <a:solidFill>
                  <a:srgbClr val="FFFFFF"/>
                </a:solidFill>
                <a:cs typeface="Arial" charset="0"/>
              </a:rPr>
              <a:t>DBF Director of Finance</a:t>
            </a:r>
          </a:p>
        </p:txBody>
      </p:sp>
    </p:spTree>
    <p:extLst>
      <p:ext uri="{BB962C8B-B14F-4D97-AF65-F5344CB8AC3E}">
        <p14:creationId xmlns:p14="http://schemas.microsoft.com/office/powerpoint/2010/main" val="230615507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128063-80E5-35F5-4788-D2CE2C333589}"/>
              </a:ext>
            </a:extLst>
          </p:cNvPr>
          <p:cNvSpPr/>
          <p:nvPr/>
        </p:nvSpPr>
        <p:spPr>
          <a:xfrm>
            <a:off x="142132" y="6201308"/>
            <a:ext cx="8894366" cy="656692"/>
          </a:xfrm>
          <a:prstGeom prst="rect">
            <a:avLst/>
          </a:prstGeom>
          <a:solidFill>
            <a:srgbClr val="008A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97BE09E-FC05-798B-4023-D29052EA93C8}"/>
              </a:ext>
            </a:extLst>
          </p:cNvPr>
          <p:cNvSpPr txBox="1"/>
          <p:nvPr/>
        </p:nvSpPr>
        <p:spPr>
          <a:xfrm>
            <a:off x="631527" y="151304"/>
            <a:ext cx="7525709" cy="338554"/>
          </a:xfrm>
          <a:prstGeom prst="rect">
            <a:avLst/>
          </a:prstGeom>
          <a:noFill/>
        </p:spPr>
        <p:txBody>
          <a:bodyPr wrap="square" rtlCol="0">
            <a:spAutoFit/>
          </a:bodyPr>
          <a:lstStyle/>
          <a:p>
            <a:r>
              <a:rPr lang="en-GB" sz="1600" b="1" dirty="0">
                <a:solidFill>
                  <a:schemeClr val="bg1"/>
                </a:solidFill>
              </a:rPr>
              <a:t>EXTRACT FROM DRAFT FINANCIAL STATEMENTS AS AT 29th MAY 2024</a:t>
            </a:r>
          </a:p>
        </p:txBody>
      </p:sp>
      <p:pic>
        <p:nvPicPr>
          <p:cNvPr id="3" name="Picture 2">
            <a:extLst>
              <a:ext uri="{FF2B5EF4-FFF2-40B4-BE49-F238E27FC236}">
                <a16:creationId xmlns:a16="http://schemas.microsoft.com/office/drawing/2014/main" id="{58075E11-44CF-CA11-CADE-D65A496024DD}"/>
              </a:ext>
            </a:extLst>
          </p:cNvPr>
          <p:cNvPicPr>
            <a:picLocks noChangeAspect="1"/>
          </p:cNvPicPr>
          <p:nvPr/>
        </p:nvPicPr>
        <p:blipFill>
          <a:blip r:embed="rId2"/>
          <a:stretch>
            <a:fillRect/>
          </a:stretch>
        </p:blipFill>
        <p:spPr>
          <a:xfrm>
            <a:off x="815724" y="514350"/>
            <a:ext cx="7249416" cy="5829300"/>
          </a:xfrm>
          <a:prstGeom prst="rect">
            <a:avLst/>
          </a:prstGeom>
        </p:spPr>
      </p:pic>
    </p:spTree>
    <p:extLst>
      <p:ext uri="{BB962C8B-B14F-4D97-AF65-F5344CB8AC3E}">
        <p14:creationId xmlns:p14="http://schemas.microsoft.com/office/powerpoint/2010/main" val="30125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9BFCDE-C695-8AEA-D3D8-D7696AE6F2E8}"/>
              </a:ext>
            </a:extLst>
          </p:cNvPr>
          <p:cNvSpPr txBox="1"/>
          <p:nvPr/>
        </p:nvSpPr>
        <p:spPr>
          <a:xfrm>
            <a:off x="177513" y="582067"/>
            <a:ext cx="8280400" cy="5909310"/>
          </a:xfrm>
          <a:prstGeom prst="rect">
            <a:avLst/>
          </a:prstGeom>
          <a:solidFill>
            <a:schemeClr val="bg1"/>
          </a:solidFill>
        </p:spPr>
        <p:txBody>
          <a:bodyPr wrap="square">
            <a:spAutoFit/>
          </a:bodyPr>
          <a:lstStyle/>
          <a:p>
            <a:pPr algn="just">
              <a:tabLst>
                <a:tab pos="3708400" algn="l"/>
              </a:tabLst>
            </a:pPr>
            <a:r>
              <a:rPr lang="en-GB" sz="1400" b="1" u="sng" dirty="0">
                <a:effectLst/>
                <a:latin typeface="Arial" panose="020B0604020202020204" pitchFamily="34" charset="0"/>
                <a:ea typeface="Times New Roman" panose="02020603050405020304" pitchFamily="18" charset="0"/>
                <a:cs typeface="Arial" panose="020B0604020202020204" pitchFamily="34" charset="0"/>
              </a:rPr>
              <a:t>Notes to Table 1</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just">
              <a:tabLst>
                <a:tab pos="3708400" algn="l"/>
              </a:tabLst>
            </a:pPr>
            <a:r>
              <a:rPr lang="en-GB" sz="1400" b="1" dirty="0">
                <a:effectLst/>
                <a:latin typeface="Arial" panose="020B0604020202020204" pitchFamily="34" charset="0"/>
                <a:ea typeface="Times New Roman" panose="02020603050405020304" pitchFamily="18" charset="0"/>
                <a:cs typeface="Arial" panose="020B0604020202020204" pitchFamily="34" charset="0"/>
              </a:rPr>
              <a:t> </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just">
              <a:tabLst>
                <a:tab pos="3708400" algn="l"/>
              </a:tabLst>
            </a:pPr>
            <a:r>
              <a:rPr lang="en-GB" sz="1400" b="1" dirty="0">
                <a:effectLst/>
                <a:latin typeface="Arial" panose="020B0604020202020204" pitchFamily="34" charset="0"/>
                <a:ea typeface="Times New Roman" panose="02020603050405020304" pitchFamily="18" charset="0"/>
                <a:cs typeface="Arial" panose="020B0604020202020204" pitchFamily="34" charset="0"/>
              </a:rPr>
              <a:t>Note A- Adjusted Budget Column: </a:t>
            </a:r>
            <a:r>
              <a:rPr lang="en-GB" sz="1400" dirty="0">
                <a:effectLst/>
                <a:latin typeface="Arial" panose="020B0604020202020204" pitchFamily="34" charset="0"/>
                <a:ea typeface="Times New Roman" panose="02020603050405020304" pitchFamily="18" charset="0"/>
                <a:cs typeface="Arial" panose="020B0604020202020204" pitchFamily="34" charset="0"/>
              </a:rPr>
              <a:t>In order to give a better like-for-like analysis, the Diocesan Budget 2023 Adjusted column reduces the income and expenditure of the original Budget for delays in the launch of the TC.T project and associated work. The income line for National Church Institutions and the Charitable Acts expenditure line have been reduced by £676,000, while Other Donations have been reduced by £200,000.</a:t>
            </a:r>
          </a:p>
          <a:p>
            <a:pPr algn="just">
              <a:tabLst>
                <a:tab pos="3708400" algn="l"/>
              </a:tabLst>
            </a:pPr>
            <a:r>
              <a:rPr lang="en-GB" sz="1400" dirty="0">
                <a:effectLst/>
                <a:latin typeface="Arial" panose="020B0604020202020204" pitchFamily="34" charset="0"/>
                <a:ea typeface="Times New Roman" panose="02020603050405020304" pitchFamily="18" charset="0"/>
                <a:cs typeface="Arial" panose="020B0604020202020204" pitchFamily="34" charset="0"/>
              </a:rPr>
              <a:t> </a:t>
            </a:r>
          </a:p>
          <a:p>
            <a:pPr algn="just">
              <a:tabLst>
                <a:tab pos="3708400" algn="l"/>
              </a:tabLst>
            </a:pPr>
            <a:r>
              <a:rPr lang="en-GB" sz="1400" b="1" dirty="0">
                <a:effectLst/>
                <a:latin typeface="Arial" panose="020B0604020202020204" pitchFamily="34" charset="0"/>
                <a:ea typeface="Times New Roman" panose="02020603050405020304" pitchFamily="18" charset="0"/>
                <a:cs typeface="Arial" panose="020B0604020202020204" pitchFamily="34" charset="0"/>
              </a:rPr>
              <a:t>Note B-</a:t>
            </a:r>
            <a:r>
              <a:rPr lang="en-GB"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b="1" dirty="0">
                <a:effectLst/>
                <a:latin typeface="Arial" panose="020B0604020202020204" pitchFamily="34" charset="0"/>
                <a:ea typeface="Times New Roman" panose="02020603050405020304" pitchFamily="18" charset="0"/>
                <a:cs typeface="Arial" panose="020B0604020202020204" pitchFamily="34" charset="0"/>
              </a:rPr>
              <a:t>Accelerated Property Spend:</a:t>
            </a:r>
            <a:r>
              <a:rPr lang="en-GB" sz="1400" dirty="0">
                <a:effectLst/>
                <a:latin typeface="Arial" panose="020B0604020202020204" pitchFamily="34" charset="0"/>
                <a:ea typeface="Times New Roman" panose="02020603050405020304" pitchFamily="18" charset="0"/>
                <a:cs typeface="Arial" panose="020B0604020202020204" pitchFamily="34" charset="0"/>
              </a:rPr>
              <a:t> The Budget assumed a property spend over several years to help meet property compliance and Net Zero required spending outside the Budget lines. It was planned that this spending would be met from the DSF Capital Fund. The Diocesan Property Team were able to accelerate this.</a:t>
            </a:r>
          </a:p>
          <a:p>
            <a:pPr algn="just">
              <a:tabLst>
                <a:tab pos="3708400" algn="l"/>
              </a:tabLst>
            </a:pPr>
            <a:r>
              <a:rPr lang="en-GB" sz="1400" dirty="0">
                <a:effectLst/>
                <a:latin typeface="Arial" panose="020B0604020202020204" pitchFamily="34" charset="0"/>
                <a:ea typeface="Times New Roman" panose="02020603050405020304" pitchFamily="18" charset="0"/>
                <a:cs typeface="Arial" panose="020B0604020202020204" pitchFamily="34" charset="0"/>
              </a:rPr>
              <a:t> </a:t>
            </a:r>
          </a:p>
          <a:p>
            <a:pPr algn="just">
              <a:tabLst>
                <a:tab pos="3708400" algn="l"/>
              </a:tabLst>
            </a:pPr>
            <a:r>
              <a:rPr lang="en-GB" sz="1400" b="1" dirty="0">
                <a:effectLst/>
                <a:latin typeface="Arial" panose="020B0604020202020204" pitchFamily="34" charset="0"/>
                <a:ea typeface="Times New Roman" panose="02020603050405020304" pitchFamily="18" charset="0"/>
                <a:cs typeface="Arial" panose="020B0604020202020204" pitchFamily="34" charset="0"/>
              </a:rPr>
              <a:t>Note C- Accelerated Ministry Spend:</a:t>
            </a:r>
            <a:r>
              <a:rPr lang="en-GB" sz="1400" dirty="0">
                <a:effectLst/>
                <a:latin typeface="Arial" panose="020B0604020202020204" pitchFamily="34" charset="0"/>
                <a:ea typeface="Times New Roman" panose="02020603050405020304" pitchFamily="18" charset="0"/>
                <a:cs typeface="Arial" panose="020B0604020202020204" pitchFamily="34" charset="0"/>
              </a:rPr>
              <a:t> In order to ensure clergy numbers were maintained and vacancies kept low, unbudgeted spending on stipend and clergy care was permitted and paid out of General Funds.</a:t>
            </a:r>
          </a:p>
          <a:p>
            <a:pPr algn="just">
              <a:tabLst>
                <a:tab pos="3708400" algn="l"/>
              </a:tabLst>
            </a:pPr>
            <a:r>
              <a:rPr lang="en-GB" sz="1400" dirty="0">
                <a:effectLst/>
                <a:latin typeface="Arial" panose="020B0604020202020204" pitchFamily="34" charset="0"/>
                <a:ea typeface="Times New Roman" panose="02020603050405020304" pitchFamily="18" charset="0"/>
                <a:cs typeface="Arial" panose="020B0604020202020204" pitchFamily="34" charset="0"/>
              </a:rPr>
              <a:t> </a:t>
            </a:r>
          </a:p>
          <a:p>
            <a:pPr algn="just">
              <a:tabLst>
                <a:tab pos="3708400" algn="l"/>
              </a:tabLst>
            </a:pPr>
            <a:r>
              <a:rPr lang="en-GB" sz="1400" b="1" dirty="0">
                <a:effectLst/>
                <a:latin typeface="Arial" panose="020B0604020202020204" pitchFamily="34" charset="0"/>
                <a:ea typeface="Times New Roman" panose="02020603050405020304" pitchFamily="18" charset="0"/>
                <a:cs typeface="Arial" panose="020B0604020202020204" pitchFamily="34" charset="0"/>
              </a:rPr>
              <a:t>Note D- Finance/Systems upgrading:</a:t>
            </a:r>
            <a:r>
              <a:rPr lang="en-GB" sz="1400" dirty="0">
                <a:effectLst/>
                <a:latin typeface="Arial" panose="020B0604020202020204" pitchFamily="34" charset="0"/>
                <a:ea typeface="Times New Roman" panose="02020603050405020304" pitchFamily="18" charset="0"/>
                <a:cs typeface="Arial" panose="020B0604020202020204" pitchFamily="34" charset="0"/>
              </a:rPr>
              <a:t> During 2023 there was a large unbudgeted spend on Finance, Information Technology (IT) and systems support. This included the employment of a contractor Interim Finance Director and others, new recruitment costs, accounting systems upgrades and to cover the 2022 annual accounts and improve management reporting. These costs were made worse by the inflationary increases on accounting salaries and more challenging finance compliance requirements. Work was also commenced on getting a capable local IT service provider to replace the withdrawing national provision. </a:t>
            </a:r>
          </a:p>
          <a:p>
            <a:pPr algn="just">
              <a:tabLst>
                <a:tab pos="3708400" algn="l"/>
              </a:tabLst>
            </a:pPr>
            <a:endParaRPr lang="en-GB" sz="1400" dirty="0">
              <a:latin typeface="Arial" panose="020B0604020202020204" pitchFamily="34" charset="0"/>
              <a:ea typeface="Times New Roman" panose="02020603050405020304" pitchFamily="18" charset="0"/>
              <a:cs typeface="Arial" panose="020B0604020202020204" pitchFamily="34" charset="0"/>
            </a:endParaRPr>
          </a:p>
          <a:p>
            <a:pPr algn="just">
              <a:tabLst>
                <a:tab pos="3708400" algn="l"/>
              </a:tabLst>
            </a:pPr>
            <a:r>
              <a:rPr lang="en-GB" sz="1400" b="1" dirty="0">
                <a:effectLst/>
                <a:latin typeface="Arial" panose="020B0604020202020204" pitchFamily="34" charset="0"/>
                <a:ea typeface="Times New Roman" panose="02020603050405020304" pitchFamily="18" charset="0"/>
                <a:cs typeface="Arial" panose="020B0604020202020204" pitchFamily="34" charset="0"/>
              </a:rPr>
              <a:t>Note E- Remaining Ministry Costs not covered by Income funded by </a:t>
            </a:r>
            <a:r>
              <a:rPr lang="en-GB" sz="1400" b="1" dirty="0" err="1">
                <a:effectLst/>
                <a:latin typeface="Arial" panose="020B0604020202020204" pitchFamily="34" charset="0"/>
                <a:ea typeface="Times New Roman" panose="02020603050405020304" pitchFamily="18" charset="0"/>
                <a:cs typeface="Arial" panose="020B0604020202020204" pitchFamily="34" charset="0"/>
              </a:rPr>
              <a:t>Stipendary</a:t>
            </a:r>
            <a:r>
              <a:rPr lang="en-GB" sz="1400" b="1" dirty="0">
                <a:effectLst/>
                <a:latin typeface="Arial" panose="020B0604020202020204" pitchFamily="34" charset="0"/>
                <a:ea typeface="Times New Roman" panose="02020603050405020304" pitchFamily="18" charset="0"/>
                <a:cs typeface="Arial" panose="020B0604020202020204" pitchFamily="34" charset="0"/>
              </a:rPr>
              <a:t> and Other Funds</a:t>
            </a:r>
          </a:p>
        </p:txBody>
      </p:sp>
      <p:sp>
        <p:nvSpPr>
          <p:cNvPr id="4" name="TextBox 3">
            <a:extLst>
              <a:ext uri="{FF2B5EF4-FFF2-40B4-BE49-F238E27FC236}">
                <a16:creationId xmlns:a16="http://schemas.microsoft.com/office/drawing/2014/main" id="{A3B0B590-B886-788A-7A6B-6F871425E950}"/>
              </a:ext>
            </a:extLst>
          </p:cNvPr>
          <p:cNvSpPr txBox="1"/>
          <p:nvPr/>
        </p:nvSpPr>
        <p:spPr>
          <a:xfrm>
            <a:off x="631527" y="151304"/>
            <a:ext cx="7525709" cy="338554"/>
          </a:xfrm>
          <a:prstGeom prst="rect">
            <a:avLst/>
          </a:prstGeom>
          <a:noFill/>
        </p:spPr>
        <p:txBody>
          <a:bodyPr wrap="square" rtlCol="0">
            <a:spAutoFit/>
          </a:bodyPr>
          <a:lstStyle/>
          <a:p>
            <a:r>
              <a:rPr lang="en-GB" sz="1600" b="1" dirty="0">
                <a:solidFill>
                  <a:schemeClr val="bg1"/>
                </a:solidFill>
              </a:rPr>
              <a:t>EXTRACT FROM DRAFT FINANCIAL STATEMENTS AS AT 29th MAY 2024</a:t>
            </a:r>
          </a:p>
        </p:txBody>
      </p:sp>
    </p:spTree>
    <p:extLst>
      <p:ext uri="{BB962C8B-B14F-4D97-AF65-F5344CB8AC3E}">
        <p14:creationId xmlns:p14="http://schemas.microsoft.com/office/powerpoint/2010/main" val="2358178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9"/>
          <p:cNvSpPr txBox="1">
            <a:spLocks/>
          </p:cNvSpPr>
          <p:nvPr/>
        </p:nvSpPr>
        <p:spPr bwMode="auto">
          <a:xfrm>
            <a:off x="467544" y="1124745"/>
            <a:ext cx="8280920" cy="1224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pPr>
            <a:r>
              <a:rPr lang="en-US" sz="3200">
                <a:solidFill>
                  <a:srgbClr val="FFFFFF"/>
                </a:solidFill>
                <a:latin typeface="Gill Sans MT" panose="020B0502020104020203" pitchFamily="34" charset="0"/>
                <a:cs typeface="Gill Sans"/>
              </a:rPr>
              <a:t>The Chair of the Board of Finance to propose: </a:t>
            </a:r>
            <a:endParaRPr lang="en-US" sz="2800">
              <a:solidFill>
                <a:srgbClr val="FFFFFF"/>
              </a:solidFill>
              <a:latin typeface="Gill Sans MT" panose="020B0502020104020203" pitchFamily="34" charset="0"/>
              <a:cs typeface="Gill Sans"/>
            </a:endParaRPr>
          </a:p>
        </p:txBody>
      </p:sp>
      <p:sp>
        <p:nvSpPr>
          <p:cNvPr id="4" name="Subtitle 9"/>
          <p:cNvSpPr txBox="1">
            <a:spLocks/>
          </p:cNvSpPr>
          <p:nvPr/>
        </p:nvSpPr>
        <p:spPr bwMode="auto">
          <a:xfrm>
            <a:off x="467544" y="2420887"/>
            <a:ext cx="8280920" cy="3138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a:lnSpc>
                <a:spcPct val="110000"/>
              </a:lnSpc>
              <a:spcBef>
                <a:spcPct val="20000"/>
              </a:spcBef>
            </a:pPr>
            <a:r>
              <a:rPr lang="en-GB" sz="2800" i="1" dirty="0">
                <a:solidFill>
                  <a:srgbClr val="FFFFFF"/>
                </a:solidFill>
                <a:cs typeface="Arial" charset="0"/>
              </a:rPr>
              <a:t>That the BDBF receives and adopts the draft Directors’ Annual report and Financial Statements of the Bristol Diocesan Board of Finance Limited for the year ended 31</a:t>
            </a:r>
            <a:r>
              <a:rPr lang="en-GB" sz="2800" i="1" baseline="30000" dirty="0">
                <a:solidFill>
                  <a:srgbClr val="FFFFFF"/>
                </a:solidFill>
                <a:cs typeface="Arial" charset="0"/>
              </a:rPr>
              <a:t>st</a:t>
            </a:r>
            <a:r>
              <a:rPr lang="en-GB" sz="2800" i="1" dirty="0">
                <a:solidFill>
                  <a:srgbClr val="FFFFFF"/>
                </a:solidFill>
                <a:cs typeface="Arial" charset="0"/>
              </a:rPr>
              <a:t> December 2023, subject to any material adjustments that are agreed between the auditors and the DBF Audit &amp; Risk Committee.</a:t>
            </a:r>
          </a:p>
        </p:txBody>
      </p:sp>
    </p:spTree>
    <p:extLst>
      <p:ext uri="{BB962C8B-B14F-4D97-AF65-F5344CB8AC3E}">
        <p14:creationId xmlns:p14="http://schemas.microsoft.com/office/powerpoint/2010/main" val="51448289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9"/>
          <p:cNvSpPr txBox="1">
            <a:spLocks/>
          </p:cNvSpPr>
          <p:nvPr/>
        </p:nvSpPr>
        <p:spPr bwMode="auto">
          <a:xfrm>
            <a:off x="899592" y="1916833"/>
            <a:ext cx="7848872" cy="1224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pPr>
            <a:r>
              <a:rPr lang="en-US" sz="4000" dirty="0">
                <a:solidFill>
                  <a:srgbClr val="FFFFFF"/>
                </a:solidFill>
                <a:latin typeface="Gill Sans MT" panose="020B0502020104020203" pitchFamily="34" charset="0"/>
                <a:cs typeface="Gill Sans"/>
              </a:rPr>
              <a:t> Appointment of Auditors for the year ending 31</a:t>
            </a:r>
            <a:r>
              <a:rPr lang="en-US" sz="4000" baseline="30000" dirty="0">
                <a:solidFill>
                  <a:srgbClr val="FFFFFF"/>
                </a:solidFill>
                <a:latin typeface="Gill Sans MT" panose="020B0502020104020203" pitchFamily="34" charset="0"/>
                <a:cs typeface="Gill Sans"/>
              </a:rPr>
              <a:t>st</a:t>
            </a:r>
            <a:r>
              <a:rPr lang="en-US" sz="4000" dirty="0">
                <a:solidFill>
                  <a:srgbClr val="FFFFFF"/>
                </a:solidFill>
                <a:latin typeface="Gill Sans MT" panose="020B0502020104020203" pitchFamily="34" charset="0"/>
                <a:cs typeface="Gill Sans"/>
              </a:rPr>
              <a:t> December 2024.</a:t>
            </a:r>
            <a:endParaRPr lang="en-US" sz="3600" dirty="0">
              <a:solidFill>
                <a:srgbClr val="FFFFFF"/>
              </a:solidFill>
              <a:latin typeface="Gill Sans MT" panose="020B0502020104020203" pitchFamily="34" charset="0"/>
              <a:cs typeface="Gill Sans"/>
            </a:endParaRPr>
          </a:p>
        </p:txBody>
      </p:sp>
    </p:spTree>
    <p:extLst>
      <p:ext uri="{BB962C8B-B14F-4D97-AF65-F5344CB8AC3E}">
        <p14:creationId xmlns:p14="http://schemas.microsoft.com/office/powerpoint/2010/main" val="17221506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9"/>
          <p:cNvSpPr txBox="1">
            <a:spLocks/>
          </p:cNvSpPr>
          <p:nvPr/>
        </p:nvSpPr>
        <p:spPr bwMode="auto">
          <a:xfrm>
            <a:off x="835404" y="439756"/>
            <a:ext cx="7848872" cy="67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pPr>
            <a:r>
              <a:rPr lang="en-US" sz="3200" dirty="0">
                <a:solidFill>
                  <a:srgbClr val="FFFFFF"/>
                </a:solidFill>
                <a:latin typeface="Gill Sans MT" panose="020B0502020104020203" pitchFamily="34" charset="0"/>
                <a:cs typeface="Gill Sans"/>
              </a:rPr>
              <a:t>The Chair of the Board of Finance to propose: </a:t>
            </a:r>
            <a:endParaRPr lang="en-US" sz="2800" dirty="0">
              <a:solidFill>
                <a:srgbClr val="FFFFFF"/>
              </a:solidFill>
              <a:latin typeface="Gill Sans MT" panose="020B0502020104020203" pitchFamily="34" charset="0"/>
              <a:cs typeface="Gill Sans"/>
            </a:endParaRPr>
          </a:p>
        </p:txBody>
      </p:sp>
      <p:sp>
        <p:nvSpPr>
          <p:cNvPr id="4" name="Subtitle 9"/>
          <p:cNvSpPr txBox="1">
            <a:spLocks/>
          </p:cNvSpPr>
          <p:nvPr/>
        </p:nvSpPr>
        <p:spPr bwMode="auto">
          <a:xfrm>
            <a:off x="899591" y="1167937"/>
            <a:ext cx="7560840" cy="4412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a:lnSpc>
                <a:spcPct val="110000"/>
              </a:lnSpc>
              <a:spcBef>
                <a:spcPct val="20000"/>
              </a:spcBef>
            </a:pPr>
            <a:r>
              <a:rPr lang="en-GB" sz="2800" i="1" dirty="0">
                <a:solidFill>
                  <a:srgbClr val="FFFFFF"/>
                </a:solidFill>
                <a:cs typeface="Arial" charset="0"/>
              </a:rPr>
              <a:t>That the BDBF accepts the resignation of Mazars LLP as auditors and seeks the appointment of a new firm of auditors for the year ending 31</a:t>
            </a:r>
            <a:r>
              <a:rPr lang="en-GB" sz="2800" i="1" baseline="30000" dirty="0">
                <a:solidFill>
                  <a:srgbClr val="FFFFFF"/>
                </a:solidFill>
                <a:cs typeface="Arial" charset="0"/>
              </a:rPr>
              <a:t>st</a:t>
            </a:r>
            <a:r>
              <a:rPr lang="en-GB" sz="2800" i="1" dirty="0">
                <a:solidFill>
                  <a:srgbClr val="FFFFFF"/>
                </a:solidFill>
                <a:cs typeface="Arial" charset="0"/>
              </a:rPr>
              <a:t> December 2024, since Mazars have been the auditors for thirty years, which far exceeds the recommended statutory length. The new firm will be selected from a shortlist by the Audit &amp; Risk Committee before </a:t>
            </a:r>
            <a:r>
              <a:rPr lang="en-GB" sz="2800" i="1">
                <a:solidFill>
                  <a:srgbClr val="FFFFFF"/>
                </a:solidFill>
                <a:cs typeface="Arial" charset="0"/>
              </a:rPr>
              <a:t>the end of September </a:t>
            </a:r>
            <a:r>
              <a:rPr lang="en-GB" sz="2800" i="1" dirty="0">
                <a:solidFill>
                  <a:srgbClr val="FFFFFF"/>
                </a:solidFill>
                <a:cs typeface="Arial" charset="0"/>
              </a:rPr>
              <a:t>2024.</a:t>
            </a:r>
          </a:p>
        </p:txBody>
      </p:sp>
    </p:spTree>
    <p:extLst>
      <p:ext uri="{BB962C8B-B14F-4D97-AF65-F5344CB8AC3E}">
        <p14:creationId xmlns:p14="http://schemas.microsoft.com/office/powerpoint/2010/main" val="91456364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9edefcc-c534-4425-9bec-a624efb6a189">
      <UserInfo>
        <DisplayName>Christopher Bryan</DisplayName>
        <AccountId>49</AccountId>
        <AccountType/>
      </UserInfo>
      <UserInfo>
        <DisplayName>Richard Leaman</DisplayName>
        <AccountId>39</AccountId>
        <AccountType/>
      </UserInfo>
      <UserInfo>
        <DisplayName>Neil Warwick</DisplayName>
        <AccountId>48</AccountId>
        <AccountType/>
      </UserInfo>
      <UserInfo>
        <DisplayName>Andrew Wigley</DisplayName>
        <AccountId>58</AccountId>
        <AccountType/>
      </UserInfo>
      <UserInfo>
        <DisplayName>Katheryn Caithness</DisplayName>
        <AccountId>38</AccountId>
        <AccountType/>
      </UserInfo>
      <UserInfo>
        <DisplayName>David Troughton</DisplayName>
        <AccountId>85</AccountId>
        <AccountType/>
      </UserInfo>
      <UserInfo>
        <DisplayName>Jane Vause</DisplayName>
        <AccountId>96</AccountId>
        <AccountType/>
      </UserInfo>
      <UserInfo>
        <DisplayName>Jeff Loo</DisplayName>
        <AccountId>97</AccountId>
        <AccountType/>
      </UserInfo>
      <UserInfo>
        <DisplayName>Stephen Sheridan</DisplayName>
        <AccountId>250</AccountId>
        <AccountType/>
      </UserInfo>
    </SharedWithUsers>
    <lcf76f155ced4ddcb4097134ff3c332f xmlns="b753895e-4b06-46c9-ae8e-e0ba2b3b4e6e">
      <Terms xmlns="http://schemas.microsoft.com/office/infopath/2007/PartnerControls"/>
    </lcf76f155ced4ddcb4097134ff3c332f>
    <TaxCatchAll xmlns="79edefcc-c534-4425-9bec-a624efb6a18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E39CDDC5878B4EBA03E9120292B377" ma:contentTypeVersion="22" ma:contentTypeDescription="Create a new document." ma:contentTypeScope="" ma:versionID="0908a3c973126532a3bf0588a4b8c1a1">
  <xsd:schema xmlns:xsd="http://www.w3.org/2001/XMLSchema" xmlns:xs="http://www.w3.org/2001/XMLSchema" xmlns:p="http://schemas.microsoft.com/office/2006/metadata/properties" xmlns:ns2="b753895e-4b06-46c9-ae8e-e0ba2b3b4e6e" xmlns:ns3="79edefcc-c534-4425-9bec-a624efb6a189" targetNamespace="http://schemas.microsoft.com/office/2006/metadata/properties" ma:root="true" ma:fieldsID="8c68ad4bb9b5c68e685bceb94122e50b" ns2:_="" ns3:_="">
    <xsd:import namespace="b753895e-4b06-46c9-ae8e-e0ba2b3b4e6e"/>
    <xsd:import namespace="79edefcc-c534-4425-9bec-a624efb6a18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53895e-4b06-46c9-ae8e-e0ba2b3b4e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9d869fc-fc21-4d8c-aca5-5d3a6af01b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edefcc-c534-4425-9bec-a624efb6a18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34e0d30-b0e9-4dd3-a0a3-0144518016a0}" ma:internalName="TaxCatchAll" ma:showField="CatchAllData" ma:web="79edefcc-c534-4425-9bec-a624efb6a1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A7FF5E-06F4-4EDC-B978-BFCB39530779}">
  <ds:schemaRefs>
    <ds:schemaRef ds:uri="http://schemas.microsoft.com/office/2006/metadata/properties"/>
    <ds:schemaRef ds:uri="http://purl.org/dc/dcmitype/"/>
    <ds:schemaRef ds:uri="a1cbbd71-76e6-4143-8eaa-1fa8cf0f0827"/>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2923b7b3-f35a-427c-99cf-695557634918"/>
    <ds:schemaRef ds:uri="http://purl.org/dc/terms/"/>
  </ds:schemaRefs>
</ds:datastoreItem>
</file>

<file path=customXml/itemProps2.xml><?xml version="1.0" encoding="utf-8"?>
<ds:datastoreItem xmlns:ds="http://schemas.openxmlformats.org/officeDocument/2006/customXml" ds:itemID="{8910C182-E888-4EFD-A858-A17D3EB271B8}"/>
</file>

<file path=customXml/itemProps3.xml><?xml version="1.0" encoding="utf-8"?>
<ds:datastoreItem xmlns:ds="http://schemas.openxmlformats.org/officeDocument/2006/customXml" ds:itemID="{59302B9E-8DF6-4A76-B73F-257525A44917}">
  <ds:schemaRefs>
    <ds:schemaRef ds:uri="http://schemas.microsoft.com/sharepoint/v3/contenttype/forms"/>
  </ds:schemaRefs>
</ds:datastoreItem>
</file>

<file path=docMetadata/LabelInfo.xml><?xml version="1.0" encoding="utf-8"?>
<clbl:labelList xmlns:clbl="http://schemas.microsoft.com/office/2020/mipLabelMetadata">
  <clbl:label id="{f8c35852-7f41-448b-a8a1-cc11796cead8}" enabled="0" method="" siteId="{f8c35852-7f41-448b-a8a1-cc11796cead8}" removed="1"/>
</clbl:labelList>
</file>

<file path=docProps/app.xml><?xml version="1.0" encoding="utf-8"?>
<Properties xmlns="http://schemas.openxmlformats.org/officeDocument/2006/extended-properties" xmlns:vt="http://schemas.openxmlformats.org/officeDocument/2006/docPropsVTypes">
  <Template/>
  <TotalTime>92</TotalTime>
  <Words>511</Words>
  <Application>Microsoft Office PowerPoint</Application>
  <PresentationFormat>On-screen Show (4:3)</PresentationFormat>
  <Paragraphs>23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Gill Sans MT</vt:lpstr>
      <vt:lpstr>Powerpoint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Hall</dc:creator>
  <cp:lastModifiedBy>Stephen Sheridan</cp:lastModifiedBy>
  <cp:revision>3</cp:revision>
  <cp:lastPrinted>2022-06-09T14:45:34Z</cp:lastPrinted>
  <dcterms:created xsi:type="dcterms:W3CDTF">2015-05-15T10:32:29Z</dcterms:created>
  <dcterms:modified xsi:type="dcterms:W3CDTF">2024-05-29T16:07:02Z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0x010100718B36E2D5EAEF4EBC28093009749D4A</vt:lpwstr>
  </property>
  <property fmtid="{D5CDD505-2E9C-101B-9397-08002B2CF9AE}" pid="3" name="Order">
    <vt:r8>2215600</vt:r8>
  </property>
  <property fmtid="{D5CDD505-2E9C-101B-9397-08002B2CF9AE}" pid="4" name="MediaServiceImageTags">
    <vt:lpwstr/>
  </property>
</Properties>
</file>